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3" r:id="rId4"/>
    <p:sldId id="285" r:id="rId5"/>
    <p:sldId id="287" r:id="rId6"/>
    <p:sldId id="286" r:id="rId7"/>
    <p:sldId id="288" r:id="rId8"/>
    <p:sldId id="289" r:id="rId9"/>
    <p:sldId id="290" r:id="rId10"/>
    <p:sldId id="291" r:id="rId11"/>
    <p:sldId id="292" r:id="rId12"/>
    <p:sldId id="296" r:id="rId13"/>
    <p:sldId id="294" r:id="rId14"/>
    <p:sldId id="295" r:id="rId15"/>
    <p:sldId id="293" r:id="rId16"/>
    <p:sldId id="28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4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136"/>
    <a:srgbClr val="FA246C"/>
    <a:srgbClr val="FA647D"/>
    <a:srgbClr val="292C44"/>
    <a:srgbClr val="FB914F"/>
    <a:srgbClr val="313651"/>
    <a:srgbClr val="FA326C"/>
    <a:srgbClr val="F2F2F2"/>
    <a:srgbClr val="FA9465"/>
    <a:srgbClr val="2B2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4" autoAdjust="0"/>
    <p:restoredTop sz="94816" autoAdjust="0"/>
  </p:normalViewPr>
  <p:slideViewPr>
    <p:cSldViewPr snapToGrid="0" showGuides="1">
      <p:cViewPr varScale="1">
        <p:scale>
          <a:sx n="79" d="100"/>
          <a:sy n="79" d="100"/>
        </p:scale>
        <p:origin x="51" y="447"/>
      </p:cViewPr>
      <p:guideLst>
        <p:guide orient="horz" pos="2183"/>
        <p:guide pos="44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FB600-457F-4E74-93EA-F834682B898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0A17F-F300-4A5B-B67C-DBE398736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84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97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83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99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44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46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370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9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9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8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4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17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032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8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58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60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9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2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8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8E77C-9CE6-4FFF-B0DB-499138BB6882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F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0" y="0"/>
              <a:ext cx="11552506" cy="6858000"/>
            </a:xfrm>
            <a:custGeom>
              <a:avLst/>
              <a:gdLst>
                <a:gd name="connsiteX0" fmla="*/ 0 w 11552506"/>
                <a:gd name="connsiteY0" fmla="*/ 0 h 6858000"/>
                <a:gd name="connsiteX1" fmla="*/ 4905184 w 11552506"/>
                <a:gd name="connsiteY1" fmla="*/ 0 h 6858000"/>
                <a:gd name="connsiteX2" fmla="*/ 11552506 w 11552506"/>
                <a:gd name="connsiteY2" fmla="*/ 6858000 h 6858000"/>
                <a:gd name="connsiteX3" fmla="*/ 0 w 1155250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2506" h="6858000">
                  <a:moveTo>
                    <a:pt x="0" y="0"/>
                  </a:moveTo>
                  <a:lnTo>
                    <a:pt x="4905184" y="0"/>
                  </a:lnTo>
                  <a:lnTo>
                    <a:pt x="11552506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0">
                  <a:srgbClr val="2B2F48"/>
                </a:gs>
                <a:gs pos="100000">
                  <a:srgbClr val="20213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15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kaggle.com/datasets/ramjasmaurya/oyo-rental-price-prediction-in-china?select=rental_price.csv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11808655" y="1482969"/>
            <a:ext cx="383345" cy="3892062"/>
          </a:xfrm>
          <a:custGeom>
            <a:avLst/>
            <a:gdLst>
              <a:gd name="connsiteX0" fmla="*/ 274356 w 383345"/>
              <a:gd name="connsiteY0" fmla="*/ 0 h 3892062"/>
              <a:gd name="connsiteX1" fmla="*/ 383345 w 383345"/>
              <a:gd name="connsiteY1" fmla="*/ 0 h 3892062"/>
              <a:gd name="connsiteX2" fmla="*/ 383345 w 383345"/>
              <a:gd name="connsiteY2" fmla="*/ 3892062 h 3892062"/>
              <a:gd name="connsiteX3" fmla="*/ 274356 w 383345"/>
              <a:gd name="connsiteY3" fmla="*/ 3892062 h 3892062"/>
              <a:gd name="connsiteX4" fmla="*/ 0 w 383345"/>
              <a:gd name="connsiteY4" fmla="*/ 3617706 h 3892062"/>
              <a:gd name="connsiteX5" fmla="*/ 0 w 383345"/>
              <a:gd name="connsiteY5" fmla="*/ 274356 h 3892062"/>
              <a:gd name="connsiteX6" fmla="*/ 274356 w 383345"/>
              <a:gd name="connsiteY6" fmla="*/ 0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345" h="3892062">
                <a:moveTo>
                  <a:pt x="274356" y="0"/>
                </a:moveTo>
                <a:lnTo>
                  <a:pt x="383345" y="0"/>
                </a:lnTo>
                <a:lnTo>
                  <a:pt x="383345" y="3892062"/>
                </a:lnTo>
                <a:lnTo>
                  <a:pt x="274356" y="3892062"/>
                </a:lnTo>
                <a:cubicBezTo>
                  <a:pt x="122833" y="3892062"/>
                  <a:pt x="0" y="3769229"/>
                  <a:pt x="0" y="3617706"/>
                </a:cubicBezTo>
                <a:lnTo>
                  <a:pt x="0" y="274356"/>
                </a:lnTo>
                <a:cubicBezTo>
                  <a:pt x="0" y="122833"/>
                  <a:pt x="122833" y="0"/>
                  <a:pt x="274356" y="0"/>
                </a:cubicBez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10609" y="1482969"/>
            <a:ext cx="487681" cy="3892062"/>
          </a:xfrm>
          <a:custGeom>
            <a:avLst/>
            <a:gdLst>
              <a:gd name="connsiteX0" fmla="*/ 0 w 487681"/>
              <a:gd name="connsiteY0" fmla="*/ 0 h 3892062"/>
              <a:gd name="connsiteX1" fmla="*/ 213325 w 487681"/>
              <a:gd name="connsiteY1" fmla="*/ 0 h 3892062"/>
              <a:gd name="connsiteX2" fmla="*/ 487681 w 487681"/>
              <a:gd name="connsiteY2" fmla="*/ 274356 h 3892062"/>
              <a:gd name="connsiteX3" fmla="*/ 487681 w 487681"/>
              <a:gd name="connsiteY3" fmla="*/ 3617706 h 3892062"/>
              <a:gd name="connsiteX4" fmla="*/ 213325 w 487681"/>
              <a:gd name="connsiteY4" fmla="*/ 3892062 h 3892062"/>
              <a:gd name="connsiteX5" fmla="*/ 0 w 487681"/>
              <a:gd name="connsiteY5" fmla="*/ 3892062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1" h="3892062">
                <a:moveTo>
                  <a:pt x="0" y="0"/>
                </a:moveTo>
                <a:lnTo>
                  <a:pt x="213325" y="0"/>
                </a:lnTo>
                <a:cubicBezTo>
                  <a:pt x="364848" y="0"/>
                  <a:pt x="487681" y="122833"/>
                  <a:pt x="487681" y="274356"/>
                </a:cubicBezTo>
                <a:lnTo>
                  <a:pt x="487681" y="3617706"/>
                </a:lnTo>
                <a:cubicBezTo>
                  <a:pt x="487681" y="3769229"/>
                  <a:pt x="364848" y="3892062"/>
                  <a:pt x="213325" y="3892062"/>
                </a:cubicBezTo>
                <a:lnTo>
                  <a:pt x="0" y="3892062"/>
                </a:ln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470572" y="882831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0800000">
            <a:off x="6959237" y="5704114"/>
            <a:ext cx="548640" cy="54864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634534" y="5004176"/>
            <a:ext cx="3138852" cy="488936"/>
            <a:chOff x="1853641" y="4512953"/>
            <a:chExt cx="1649578" cy="488936"/>
          </a:xfrm>
        </p:grpSpPr>
        <p:sp>
          <p:nvSpPr>
            <p:cNvPr id="38" name="圆角矩形 37"/>
            <p:cNvSpPr/>
            <p:nvPr/>
          </p:nvSpPr>
          <p:spPr>
            <a:xfrm>
              <a:off x="1853641" y="4512953"/>
              <a:ext cx="1649578" cy="488936"/>
            </a:xfrm>
            <a:prstGeom prst="roundRect">
              <a:avLst>
                <a:gd name="adj" fmla="val 50000"/>
              </a:avLst>
            </a:prstGeom>
            <a:gradFill>
              <a:gsLst>
                <a:gs pos="66000">
                  <a:srgbClr val="FA7A67"/>
                </a:gs>
                <a:gs pos="100000">
                  <a:srgbClr val="FA9465"/>
                </a:gs>
                <a:gs pos="5000">
                  <a:srgbClr val="FA246C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039520" y="4557366"/>
              <a:ext cx="1277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 err="1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Xiaoyan</a:t>
              </a:r>
              <a:r>
                <a:rPr lang="en-US" altLang="zh-CN" sz="2000" b="1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Liu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590991" y="3739516"/>
            <a:ext cx="7743509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Brown University, Data Science Initiative,22fall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GitHub: https://github.com/AstrosiosaurQ7/data1030_mid_proj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       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							19/10/2022</a:t>
            </a:r>
          </a:p>
        </p:txBody>
      </p:sp>
      <p:sp>
        <p:nvSpPr>
          <p:cNvPr id="45" name="矩形 44"/>
          <p:cNvSpPr/>
          <p:nvPr/>
        </p:nvSpPr>
        <p:spPr>
          <a:xfrm>
            <a:off x="1590991" y="2833548"/>
            <a:ext cx="8549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A9465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——  OYO rental price prediction in China</a:t>
            </a:r>
            <a:endParaRPr lang="zh-CN" altLang="en-US" sz="2400" b="1" dirty="0">
              <a:solidFill>
                <a:srgbClr val="FA9465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634534" y="3517364"/>
            <a:ext cx="5650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5155D695-D539-F378-8D71-EA9C179B19BF}"/>
              </a:ext>
            </a:extLst>
          </p:cNvPr>
          <p:cNvGrpSpPr/>
          <p:nvPr/>
        </p:nvGrpSpPr>
        <p:grpSpPr>
          <a:xfrm>
            <a:off x="375603" y="55515"/>
            <a:ext cx="2722630" cy="1228799"/>
            <a:chOff x="375603" y="55515"/>
            <a:chExt cx="2722630" cy="1228799"/>
          </a:xfrm>
        </p:grpSpPr>
        <p:sp>
          <p:nvSpPr>
            <p:cNvPr id="19" name="圆角矩形 18"/>
            <p:cNvSpPr/>
            <p:nvPr/>
          </p:nvSpPr>
          <p:spPr>
            <a:xfrm>
              <a:off x="419099" y="289366"/>
              <a:ext cx="2679134" cy="780057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Google Shape;57;p13">
              <a:extLst>
                <a:ext uri="{FF2B5EF4-FFF2-40B4-BE49-F238E27FC236}">
                  <a16:creationId xmlns:a16="http://schemas.microsoft.com/office/drawing/2014/main" id="{B4C77281-6A28-F247-A8D7-E7DBB12B8AF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603" y="55515"/>
              <a:ext cx="2722630" cy="1228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DF1D906-81B1-238D-52EA-218D0B2C2004}"/>
              </a:ext>
            </a:extLst>
          </p:cNvPr>
          <p:cNvSpPr txBox="1"/>
          <p:nvPr/>
        </p:nvSpPr>
        <p:spPr>
          <a:xfrm>
            <a:off x="1634534" y="1872852"/>
            <a:ext cx="91477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Midterm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232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6" grpId="0" animBg="1"/>
      <p:bldP spid="37" grpId="0" animBg="1"/>
      <p:bldP spid="44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C974BED6-B502-A9F7-5F74-D49813BBEB0C}"/>
              </a:ext>
            </a:extLst>
          </p:cNvPr>
          <p:cNvSpPr/>
          <p:nvPr/>
        </p:nvSpPr>
        <p:spPr>
          <a:xfrm>
            <a:off x="6224067" y="4887045"/>
            <a:ext cx="2916066" cy="494424"/>
          </a:xfrm>
          <a:custGeom>
            <a:avLst/>
            <a:gdLst>
              <a:gd name="connsiteX0" fmla="*/ 0 w 2620256"/>
              <a:gd name="connsiteY0" fmla="*/ 0 h 494424"/>
              <a:gd name="connsiteX1" fmla="*/ 622407 w 2620256"/>
              <a:gd name="connsiteY1" fmla="*/ 476410 h 494424"/>
              <a:gd name="connsiteX2" fmla="*/ 2143846 w 2620256"/>
              <a:gd name="connsiteY2" fmla="*/ 376518 h 494424"/>
              <a:gd name="connsiteX3" fmla="*/ 2620256 w 2620256"/>
              <a:gd name="connsiteY3" fmla="*/ 207469 h 49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0256" h="494424">
                <a:moveTo>
                  <a:pt x="0" y="0"/>
                </a:moveTo>
                <a:cubicBezTo>
                  <a:pt x="132549" y="206828"/>
                  <a:pt x="265099" y="413657"/>
                  <a:pt x="622407" y="476410"/>
                </a:cubicBezTo>
                <a:cubicBezTo>
                  <a:pt x="979715" y="539163"/>
                  <a:pt x="1810871" y="421342"/>
                  <a:pt x="2143846" y="376518"/>
                </a:cubicBezTo>
                <a:cubicBezTo>
                  <a:pt x="2476821" y="331695"/>
                  <a:pt x="2530609" y="251012"/>
                  <a:pt x="2620256" y="207469"/>
                </a:cubicBezTo>
              </a:path>
            </a:pathLst>
          </a:custGeom>
          <a:noFill/>
          <a:ln>
            <a:solidFill>
              <a:srgbClr val="FA24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2614F593-59B4-DAD3-3455-D311A850162F}"/>
              </a:ext>
            </a:extLst>
          </p:cNvPr>
          <p:cNvSpPr/>
          <p:nvPr/>
        </p:nvSpPr>
        <p:spPr>
          <a:xfrm>
            <a:off x="6239435" y="2212216"/>
            <a:ext cx="2829910" cy="2159999"/>
          </a:xfrm>
          <a:custGeom>
            <a:avLst/>
            <a:gdLst>
              <a:gd name="connsiteX0" fmla="*/ 0 w 2474259"/>
              <a:gd name="connsiteY0" fmla="*/ 2072778 h 2072778"/>
              <a:gd name="connsiteX1" fmla="*/ 461042 w 2474259"/>
              <a:gd name="connsiteY1" fmla="*/ 1358163 h 2072778"/>
              <a:gd name="connsiteX2" fmla="*/ 1421547 w 2474259"/>
              <a:gd name="connsiteY2" fmla="*/ 1089222 h 2072778"/>
              <a:gd name="connsiteX3" fmla="*/ 2205318 w 2474259"/>
              <a:gd name="connsiteY3" fmla="*/ 113350 h 2072778"/>
              <a:gd name="connsiteX4" fmla="*/ 2474259 w 2474259"/>
              <a:gd name="connsiteY4" fmla="*/ 59561 h 207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4259" h="2072778">
                <a:moveTo>
                  <a:pt x="0" y="2072778"/>
                </a:moveTo>
                <a:cubicBezTo>
                  <a:pt x="112059" y="1797433"/>
                  <a:pt x="224118" y="1522089"/>
                  <a:pt x="461042" y="1358163"/>
                </a:cubicBezTo>
                <a:cubicBezTo>
                  <a:pt x="697966" y="1194237"/>
                  <a:pt x="1130834" y="1296691"/>
                  <a:pt x="1421547" y="1089222"/>
                </a:cubicBezTo>
                <a:cubicBezTo>
                  <a:pt x="1712260" y="881753"/>
                  <a:pt x="2029866" y="284960"/>
                  <a:pt x="2205318" y="113350"/>
                </a:cubicBezTo>
                <a:cubicBezTo>
                  <a:pt x="2380770" y="-58260"/>
                  <a:pt x="2427514" y="650"/>
                  <a:pt x="2474259" y="59561"/>
                </a:cubicBezTo>
              </a:path>
            </a:pathLst>
          </a:custGeom>
          <a:noFill/>
          <a:ln>
            <a:solidFill>
              <a:srgbClr val="FA24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090661" y="310461"/>
            <a:ext cx="2100919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splitting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Splitting and 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09FE06-7B77-FFB3-B2BF-85BF2E2690E9}"/>
              </a:ext>
            </a:extLst>
          </p:cNvPr>
          <p:cNvGrpSpPr/>
          <p:nvPr/>
        </p:nvGrpSpPr>
        <p:grpSpPr>
          <a:xfrm>
            <a:off x="1038642" y="2935728"/>
            <a:ext cx="1441976" cy="1777264"/>
            <a:chOff x="1038642" y="2935728"/>
            <a:chExt cx="1441976" cy="1777264"/>
          </a:xfrm>
        </p:grpSpPr>
        <p:grpSp>
          <p:nvGrpSpPr>
            <p:cNvPr id="4" name="Group 783">
              <a:extLst>
                <a:ext uri="{FF2B5EF4-FFF2-40B4-BE49-F238E27FC236}">
                  <a16:creationId xmlns:a16="http://schemas.microsoft.com/office/drawing/2014/main" id="{7FA2DAB2-3AC8-7EDC-BD86-9EC4BA9A7C38}"/>
                </a:ext>
              </a:extLst>
            </p:cNvPr>
            <p:cNvGrpSpPr/>
            <p:nvPr/>
          </p:nvGrpSpPr>
          <p:grpSpPr>
            <a:xfrm>
              <a:off x="1038642" y="2935728"/>
              <a:ext cx="1441976" cy="1777264"/>
              <a:chOff x="1299104" y="2734289"/>
              <a:chExt cx="1087954" cy="1340925"/>
            </a:xfrm>
          </p:grpSpPr>
          <p:sp>
            <p:nvSpPr>
              <p:cNvPr id="21" name="Isosceles Triangle 784">
                <a:extLst>
                  <a:ext uri="{FF2B5EF4-FFF2-40B4-BE49-F238E27FC236}">
                    <a16:creationId xmlns:a16="http://schemas.microsoft.com/office/drawing/2014/main" id="{C40F85EE-3699-E7AA-F386-D0F8E65D6AB2}"/>
                  </a:ext>
                </a:extLst>
              </p:cNvPr>
              <p:cNvSpPr/>
              <p:nvPr/>
            </p:nvSpPr>
            <p:spPr>
              <a:xfrm rot="10800000">
                <a:off x="1731938" y="3924530"/>
                <a:ext cx="229394" cy="150684"/>
              </a:xfrm>
              <a:prstGeom prst="triangle">
                <a:avLst/>
              </a:prstGeom>
              <a:gradFill>
                <a:gsLst>
                  <a:gs pos="100000">
                    <a:srgbClr val="FB9347"/>
                  </a:gs>
                  <a:gs pos="0">
                    <a:srgbClr val="FA246C"/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785">
                <a:extLst>
                  <a:ext uri="{FF2B5EF4-FFF2-40B4-BE49-F238E27FC236}">
                    <a16:creationId xmlns:a16="http://schemas.microsoft.com/office/drawing/2014/main" id="{449C624F-F9E9-3535-4D52-8905C3D4FCD0}"/>
                  </a:ext>
                </a:extLst>
              </p:cNvPr>
              <p:cNvSpPr/>
              <p:nvPr/>
            </p:nvSpPr>
            <p:spPr>
              <a:xfrm>
                <a:off x="1306214" y="2741399"/>
                <a:ext cx="1080844" cy="10808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28" name="Pie 786">
                <a:extLst>
                  <a:ext uri="{FF2B5EF4-FFF2-40B4-BE49-F238E27FC236}">
                    <a16:creationId xmlns:a16="http://schemas.microsoft.com/office/drawing/2014/main" id="{4E1ADBC1-6300-6893-4A72-81D522093580}"/>
                  </a:ext>
                </a:extLst>
              </p:cNvPr>
              <p:cNvSpPr/>
              <p:nvPr/>
            </p:nvSpPr>
            <p:spPr>
              <a:xfrm>
                <a:off x="1299104" y="2734289"/>
                <a:ext cx="1087954" cy="1087953"/>
              </a:xfrm>
              <a:prstGeom prst="pie">
                <a:avLst>
                  <a:gd name="adj1" fmla="val 3085680"/>
                  <a:gd name="adj2" fmla="val 3077954"/>
                </a:avLst>
              </a:prstGeom>
              <a:gradFill>
                <a:gsLst>
                  <a:gs pos="100000">
                    <a:srgbClr val="FB9347"/>
                  </a:gs>
                  <a:gs pos="0">
                    <a:srgbClr val="FA246C"/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787">
                <a:extLst>
                  <a:ext uri="{FF2B5EF4-FFF2-40B4-BE49-F238E27FC236}">
                    <a16:creationId xmlns:a16="http://schemas.microsoft.com/office/drawing/2014/main" id="{850AC38B-0A2B-24BB-8C41-B01C836B8B87}"/>
                  </a:ext>
                </a:extLst>
              </p:cNvPr>
              <p:cNvSpPr/>
              <p:nvPr/>
            </p:nvSpPr>
            <p:spPr>
              <a:xfrm>
                <a:off x="1476741" y="2911924"/>
                <a:ext cx="739790" cy="7397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C5FCECA-DCFE-1429-8402-2F31C7339FDB}"/>
                </a:ext>
              </a:extLst>
            </p:cNvPr>
            <p:cNvSpPr txBox="1"/>
            <p:nvPr/>
          </p:nvSpPr>
          <p:spPr>
            <a:xfrm>
              <a:off x="1283507" y="3445993"/>
              <a:ext cx="980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2060"/>
                  </a:solidFill>
                  <a:latin typeface="Ink Free" panose="03080402000500000000" pitchFamily="66" charset="0"/>
                </a:rPr>
                <a:t>100%</a:t>
              </a:r>
              <a:endParaRPr lang="zh-CN" altLang="en-US" sz="2400" b="1" dirty="0">
                <a:solidFill>
                  <a:srgbClr val="002060"/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D9D6A42-454C-2A83-E97A-7047686281A7}"/>
              </a:ext>
            </a:extLst>
          </p:cNvPr>
          <p:cNvSpPr txBox="1"/>
          <p:nvPr/>
        </p:nvSpPr>
        <p:spPr>
          <a:xfrm>
            <a:off x="1057490" y="4848564"/>
            <a:ext cx="143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</a:p>
          <a:p>
            <a:r>
              <a:rPr lang="en-US" altLang="zh-CN" sz="2400" b="1" dirty="0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   </a:t>
            </a:r>
            <a:r>
              <a:rPr lang="en-US" altLang="zh-CN" sz="2400" b="1" dirty="0" err="1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iid</a:t>
            </a:r>
            <a:endParaRPr lang="zh-CN" altLang="en-US" sz="2400" b="1" dirty="0">
              <a:solidFill>
                <a:srgbClr val="FA64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387B425-D17F-685A-3465-86700EC3E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06" r="24694"/>
          <a:stretch/>
        </p:blipFill>
        <p:spPr>
          <a:xfrm>
            <a:off x="333232" y="1675678"/>
            <a:ext cx="3012636" cy="536538"/>
          </a:xfrm>
          <a:prstGeom prst="rect">
            <a:avLst/>
          </a:prstGeom>
          <a:ln>
            <a:solidFill>
              <a:srgbClr val="FA647D"/>
            </a:solidFill>
          </a:ln>
        </p:spPr>
      </p:pic>
      <p:sp>
        <p:nvSpPr>
          <p:cNvPr id="38" name="Isosceles Triangle 784">
            <a:extLst>
              <a:ext uri="{FF2B5EF4-FFF2-40B4-BE49-F238E27FC236}">
                <a16:creationId xmlns:a16="http://schemas.microsoft.com/office/drawing/2014/main" id="{637DA408-A120-E5C7-B1D3-640244799E93}"/>
              </a:ext>
            </a:extLst>
          </p:cNvPr>
          <p:cNvSpPr/>
          <p:nvPr/>
        </p:nvSpPr>
        <p:spPr>
          <a:xfrm rot="10800000">
            <a:off x="1607610" y="2395156"/>
            <a:ext cx="304039" cy="199717"/>
          </a:xfrm>
          <a:prstGeom prst="triangle">
            <a:avLst/>
          </a:pr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71CF0AA-2D54-49F9-8F43-731D8CB8ADCB}"/>
              </a:ext>
            </a:extLst>
          </p:cNvPr>
          <p:cNvSpPr/>
          <p:nvPr/>
        </p:nvSpPr>
        <p:spPr>
          <a:xfrm>
            <a:off x="2618014" y="2166257"/>
            <a:ext cx="1801586" cy="1246414"/>
          </a:xfrm>
          <a:custGeom>
            <a:avLst/>
            <a:gdLst>
              <a:gd name="connsiteX0" fmla="*/ 0 w 1801586"/>
              <a:gd name="connsiteY0" fmla="*/ 1246414 h 1246414"/>
              <a:gd name="connsiteX1" fmla="*/ 571500 w 1801586"/>
              <a:gd name="connsiteY1" fmla="*/ 549729 h 1246414"/>
              <a:gd name="connsiteX2" fmla="*/ 1801586 w 1801586"/>
              <a:gd name="connsiteY2" fmla="*/ 0 h 1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586" h="1246414">
                <a:moveTo>
                  <a:pt x="0" y="1246414"/>
                </a:moveTo>
                <a:cubicBezTo>
                  <a:pt x="135618" y="1001939"/>
                  <a:pt x="271236" y="757465"/>
                  <a:pt x="571500" y="549729"/>
                </a:cubicBezTo>
                <a:cubicBezTo>
                  <a:pt x="871764" y="341993"/>
                  <a:pt x="1336675" y="170996"/>
                  <a:pt x="1801586" y="0"/>
                </a:cubicBezTo>
              </a:path>
            </a:pathLst>
          </a:custGeom>
          <a:noFill/>
          <a:ln w="28575">
            <a:solidFill>
              <a:srgbClr val="FA246C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0AEEA59-AC0A-8D8D-EC8F-A3BD899BC896}"/>
              </a:ext>
            </a:extLst>
          </p:cNvPr>
          <p:cNvSpPr/>
          <p:nvPr/>
        </p:nvSpPr>
        <p:spPr>
          <a:xfrm>
            <a:off x="2618014" y="3956957"/>
            <a:ext cx="1921329" cy="1600200"/>
          </a:xfrm>
          <a:custGeom>
            <a:avLst/>
            <a:gdLst>
              <a:gd name="connsiteX0" fmla="*/ 0 w 1921329"/>
              <a:gd name="connsiteY0" fmla="*/ 0 h 1600200"/>
              <a:gd name="connsiteX1" fmla="*/ 457200 w 1921329"/>
              <a:gd name="connsiteY1" fmla="*/ 1072243 h 1600200"/>
              <a:gd name="connsiteX2" fmla="*/ 1921329 w 1921329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329" h="1600200">
                <a:moveTo>
                  <a:pt x="0" y="0"/>
                </a:moveTo>
                <a:cubicBezTo>
                  <a:pt x="68489" y="402771"/>
                  <a:pt x="136979" y="805543"/>
                  <a:pt x="457200" y="1072243"/>
                </a:cubicBezTo>
                <a:cubicBezTo>
                  <a:pt x="777421" y="1338943"/>
                  <a:pt x="1349375" y="1469571"/>
                  <a:pt x="1921329" y="1600200"/>
                </a:cubicBezTo>
              </a:path>
            </a:pathLst>
          </a:custGeom>
          <a:noFill/>
          <a:ln w="28575">
            <a:solidFill>
              <a:srgbClr val="FA246C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783">
            <a:extLst>
              <a:ext uri="{FF2B5EF4-FFF2-40B4-BE49-F238E27FC236}">
                <a16:creationId xmlns:a16="http://schemas.microsoft.com/office/drawing/2014/main" id="{788F81BE-3D49-09F4-EDDE-31B564A4E19D}"/>
              </a:ext>
            </a:extLst>
          </p:cNvPr>
          <p:cNvGrpSpPr/>
          <p:nvPr/>
        </p:nvGrpSpPr>
        <p:grpSpPr>
          <a:xfrm>
            <a:off x="4614949" y="1323584"/>
            <a:ext cx="1441976" cy="1777264"/>
            <a:chOff x="1299104" y="2734289"/>
            <a:chExt cx="1087954" cy="1340925"/>
          </a:xfrm>
        </p:grpSpPr>
        <p:sp>
          <p:nvSpPr>
            <p:cNvPr id="44" name="Isosceles Triangle 784">
              <a:extLst>
                <a:ext uri="{FF2B5EF4-FFF2-40B4-BE49-F238E27FC236}">
                  <a16:creationId xmlns:a16="http://schemas.microsoft.com/office/drawing/2014/main" id="{E7158220-ADFE-1C7B-4E7F-1BA53BCF8021}"/>
                </a:ext>
              </a:extLst>
            </p:cNvPr>
            <p:cNvSpPr/>
            <p:nvPr/>
          </p:nvSpPr>
          <p:spPr>
            <a:xfrm rot="10800000">
              <a:off x="1731938" y="3924530"/>
              <a:ext cx="229394" cy="150684"/>
            </a:xfrm>
            <a:prstGeom prst="triangle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785">
              <a:extLst>
                <a:ext uri="{FF2B5EF4-FFF2-40B4-BE49-F238E27FC236}">
                  <a16:creationId xmlns:a16="http://schemas.microsoft.com/office/drawing/2014/main" id="{BE5D46AD-77C8-8B65-586E-5F6EDC7ED867}"/>
                </a:ext>
              </a:extLst>
            </p:cNvPr>
            <p:cNvSpPr/>
            <p:nvPr/>
          </p:nvSpPr>
          <p:spPr>
            <a:xfrm>
              <a:off x="1306214" y="2741399"/>
              <a:ext cx="1080844" cy="10808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46" name="Pie 786">
              <a:extLst>
                <a:ext uri="{FF2B5EF4-FFF2-40B4-BE49-F238E27FC236}">
                  <a16:creationId xmlns:a16="http://schemas.microsoft.com/office/drawing/2014/main" id="{59E57617-B173-8C59-AA81-35665F6E13CC}"/>
                </a:ext>
              </a:extLst>
            </p:cNvPr>
            <p:cNvSpPr/>
            <p:nvPr/>
          </p:nvSpPr>
          <p:spPr>
            <a:xfrm>
              <a:off x="1299104" y="2734289"/>
              <a:ext cx="1087954" cy="1087953"/>
            </a:xfrm>
            <a:prstGeom prst="pie">
              <a:avLst>
                <a:gd name="adj1" fmla="val 9742916"/>
                <a:gd name="adj2" fmla="val 3041829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787">
              <a:extLst>
                <a:ext uri="{FF2B5EF4-FFF2-40B4-BE49-F238E27FC236}">
                  <a16:creationId xmlns:a16="http://schemas.microsoft.com/office/drawing/2014/main" id="{D4BB96C7-39E1-D387-EFEC-EECE5374EDDE}"/>
                </a:ext>
              </a:extLst>
            </p:cNvPr>
            <p:cNvSpPr/>
            <p:nvPr/>
          </p:nvSpPr>
          <p:spPr>
            <a:xfrm>
              <a:off x="1476741" y="2911924"/>
              <a:ext cx="739790" cy="739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05D0C484-A092-A0C7-2F36-79493C512EEF}"/>
              </a:ext>
            </a:extLst>
          </p:cNvPr>
          <p:cNvSpPr txBox="1"/>
          <p:nvPr/>
        </p:nvSpPr>
        <p:spPr>
          <a:xfrm>
            <a:off x="4909622" y="1813738"/>
            <a:ext cx="9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Ink Free" panose="03080402000500000000" pitchFamily="66" charset="0"/>
              </a:rPr>
              <a:t>60%</a:t>
            </a:r>
            <a:endParaRPr lang="zh-CN" altLang="en-US" sz="2400" b="1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B7861CA-EB39-26E0-311B-88EBA0C77253}"/>
              </a:ext>
            </a:extLst>
          </p:cNvPr>
          <p:cNvSpPr txBox="1"/>
          <p:nvPr/>
        </p:nvSpPr>
        <p:spPr>
          <a:xfrm>
            <a:off x="4381745" y="3171166"/>
            <a:ext cx="2322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X_train</a:t>
            </a:r>
            <a:r>
              <a:rPr lang="en-US" altLang="zh-CN" sz="2400" dirty="0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y_train</a:t>
            </a:r>
            <a:endParaRPr lang="zh-CN" altLang="en-US" sz="2400" dirty="0">
              <a:solidFill>
                <a:srgbClr val="FA64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Group 783">
            <a:extLst>
              <a:ext uri="{FF2B5EF4-FFF2-40B4-BE49-F238E27FC236}">
                <a16:creationId xmlns:a16="http://schemas.microsoft.com/office/drawing/2014/main" id="{D7BB97FB-7B45-7839-C78E-2817A8B57E2B}"/>
              </a:ext>
            </a:extLst>
          </p:cNvPr>
          <p:cNvGrpSpPr/>
          <p:nvPr/>
        </p:nvGrpSpPr>
        <p:grpSpPr>
          <a:xfrm>
            <a:off x="4654024" y="4054766"/>
            <a:ext cx="1441976" cy="1777264"/>
            <a:chOff x="1299104" y="2734289"/>
            <a:chExt cx="1087954" cy="1340925"/>
          </a:xfrm>
        </p:grpSpPr>
        <p:sp>
          <p:nvSpPr>
            <p:cNvPr id="52" name="Isosceles Triangle 784">
              <a:extLst>
                <a:ext uri="{FF2B5EF4-FFF2-40B4-BE49-F238E27FC236}">
                  <a16:creationId xmlns:a16="http://schemas.microsoft.com/office/drawing/2014/main" id="{9FD185EA-166F-F4BF-3945-B76BCD7FD795}"/>
                </a:ext>
              </a:extLst>
            </p:cNvPr>
            <p:cNvSpPr/>
            <p:nvPr/>
          </p:nvSpPr>
          <p:spPr>
            <a:xfrm rot="10800000">
              <a:off x="1731938" y="3924530"/>
              <a:ext cx="229394" cy="150684"/>
            </a:xfrm>
            <a:prstGeom prst="triangle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785">
              <a:extLst>
                <a:ext uri="{FF2B5EF4-FFF2-40B4-BE49-F238E27FC236}">
                  <a16:creationId xmlns:a16="http://schemas.microsoft.com/office/drawing/2014/main" id="{A04D912A-2AF7-F9E1-A064-35B5CEC3F3FD}"/>
                </a:ext>
              </a:extLst>
            </p:cNvPr>
            <p:cNvSpPr/>
            <p:nvPr/>
          </p:nvSpPr>
          <p:spPr>
            <a:xfrm>
              <a:off x="1306214" y="2741399"/>
              <a:ext cx="1080844" cy="10808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54" name="Pie 786">
              <a:extLst>
                <a:ext uri="{FF2B5EF4-FFF2-40B4-BE49-F238E27FC236}">
                  <a16:creationId xmlns:a16="http://schemas.microsoft.com/office/drawing/2014/main" id="{B03E2F5E-4143-A764-C278-952E2F18E635}"/>
                </a:ext>
              </a:extLst>
            </p:cNvPr>
            <p:cNvSpPr/>
            <p:nvPr/>
          </p:nvSpPr>
          <p:spPr>
            <a:xfrm>
              <a:off x="1299104" y="2734289"/>
              <a:ext cx="1087954" cy="1087953"/>
            </a:xfrm>
            <a:prstGeom prst="pie">
              <a:avLst>
                <a:gd name="adj1" fmla="val 2906098"/>
                <a:gd name="adj2" fmla="val 9545560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787">
              <a:extLst>
                <a:ext uri="{FF2B5EF4-FFF2-40B4-BE49-F238E27FC236}">
                  <a16:creationId xmlns:a16="http://schemas.microsoft.com/office/drawing/2014/main" id="{D743ACCC-2ED9-80D2-1C66-79780AF0B225}"/>
                </a:ext>
              </a:extLst>
            </p:cNvPr>
            <p:cNvSpPr/>
            <p:nvPr/>
          </p:nvSpPr>
          <p:spPr>
            <a:xfrm>
              <a:off x="1476741" y="2911924"/>
              <a:ext cx="739790" cy="739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534264C6-46F0-66F2-0E20-1D0034EC7807}"/>
              </a:ext>
            </a:extLst>
          </p:cNvPr>
          <p:cNvSpPr txBox="1"/>
          <p:nvPr/>
        </p:nvSpPr>
        <p:spPr>
          <a:xfrm>
            <a:off x="4929701" y="4592169"/>
            <a:ext cx="9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Ink Free" panose="03080402000500000000" pitchFamily="66" charset="0"/>
              </a:rPr>
              <a:t>40%</a:t>
            </a:r>
            <a:endParaRPr lang="zh-CN" altLang="en-US" sz="2400" b="1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BC1AD3-F887-0C58-9F92-72E8DEC1F909}"/>
              </a:ext>
            </a:extLst>
          </p:cNvPr>
          <p:cNvSpPr txBox="1"/>
          <p:nvPr/>
        </p:nvSpPr>
        <p:spPr>
          <a:xfrm>
            <a:off x="4381745" y="5894622"/>
            <a:ext cx="273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X_other,  y_other</a:t>
            </a:r>
            <a:endParaRPr lang="zh-CN" altLang="en-US" sz="2400" dirty="0">
              <a:solidFill>
                <a:srgbClr val="FA64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Group 783">
            <a:extLst>
              <a:ext uri="{FF2B5EF4-FFF2-40B4-BE49-F238E27FC236}">
                <a16:creationId xmlns:a16="http://schemas.microsoft.com/office/drawing/2014/main" id="{4A476647-07F6-9294-FA99-72B5018CC7D7}"/>
              </a:ext>
            </a:extLst>
          </p:cNvPr>
          <p:cNvGrpSpPr/>
          <p:nvPr/>
        </p:nvGrpSpPr>
        <p:grpSpPr>
          <a:xfrm>
            <a:off x="8864238" y="1501260"/>
            <a:ext cx="1256195" cy="1548285"/>
            <a:chOff x="1299104" y="2734289"/>
            <a:chExt cx="1087954" cy="1340925"/>
          </a:xfrm>
        </p:grpSpPr>
        <p:sp>
          <p:nvSpPr>
            <p:cNvPr id="59" name="Isosceles Triangle 784">
              <a:extLst>
                <a:ext uri="{FF2B5EF4-FFF2-40B4-BE49-F238E27FC236}">
                  <a16:creationId xmlns:a16="http://schemas.microsoft.com/office/drawing/2014/main" id="{7DD0BB5A-3607-1779-B562-929A538BD84D}"/>
                </a:ext>
              </a:extLst>
            </p:cNvPr>
            <p:cNvSpPr/>
            <p:nvPr/>
          </p:nvSpPr>
          <p:spPr>
            <a:xfrm rot="10800000">
              <a:off x="1731938" y="3924530"/>
              <a:ext cx="229394" cy="150684"/>
            </a:xfrm>
            <a:prstGeom prst="triangle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785">
              <a:extLst>
                <a:ext uri="{FF2B5EF4-FFF2-40B4-BE49-F238E27FC236}">
                  <a16:creationId xmlns:a16="http://schemas.microsoft.com/office/drawing/2014/main" id="{E39DCA3F-CBF8-3534-C43F-F0D85B7F4735}"/>
                </a:ext>
              </a:extLst>
            </p:cNvPr>
            <p:cNvSpPr/>
            <p:nvPr/>
          </p:nvSpPr>
          <p:spPr>
            <a:xfrm>
              <a:off x="1306214" y="2741399"/>
              <a:ext cx="1080844" cy="10808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61" name="Pie 786">
              <a:extLst>
                <a:ext uri="{FF2B5EF4-FFF2-40B4-BE49-F238E27FC236}">
                  <a16:creationId xmlns:a16="http://schemas.microsoft.com/office/drawing/2014/main" id="{E819240C-5A98-8EA3-C8B8-007B7068D2C2}"/>
                </a:ext>
              </a:extLst>
            </p:cNvPr>
            <p:cNvSpPr/>
            <p:nvPr/>
          </p:nvSpPr>
          <p:spPr>
            <a:xfrm>
              <a:off x="1299104" y="2734289"/>
              <a:ext cx="1087954" cy="1087953"/>
            </a:xfrm>
            <a:prstGeom prst="pie">
              <a:avLst>
                <a:gd name="adj1" fmla="val 14033858"/>
                <a:gd name="adj2" fmla="val 3176622"/>
              </a:avLst>
            </a:prstGeom>
            <a:solidFill>
              <a:srgbClr val="FA6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7">
              <a:extLst>
                <a:ext uri="{FF2B5EF4-FFF2-40B4-BE49-F238E27FC236}">
                  <a16:creationId xmlns:a16="http://schemas.microsoft.com/office/drawing/2014/main" id="{566AFD74-5A66-F420-993E-A4443A42DC86}"/>
                </a:ext>
              </a:extLst>
            </p:cNvPr>
            <p:cNvSpPr/>
            <p:nvPr/>
          </p:nvSpPr>
          <p:spPr>
            <a:xfrm>
              <a:off x="1476741" y="2911924"/>
              <a:ext cx="739790" cy="739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7E820CB5-B2C8-9278-F555-A6D8C17B488E}"/>
              </a:ext>
            </a:extLst>
          </p:cNvPr>
          <p:cNvSpPr txBox="1"/>
          <p:nvPr/>
        </p:nvSpPr>
        <p:spPr>
          <a:xfrm>
            <a:off x="9118588" y="1935173"/>
            <a:ext cx="9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Ink Free" panose="03080402000500000000" pitchFamily="66" charset="0"/>
              </a:rPr>
              <a:t>50%</a:t>
            </a:r>
            <a:endParaRPr lang="zh-CN" altLang="en-US" sz="2400" b="1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4F74370-EA74-2230-27D4-7D19C7C5D409}"/>
              </a:ext>
            </a:extLst>
          </p:cNvPr>
          <p:cNvSpPr txBox="1"/>
          <p:nvPr/>
        </p:nvSpPr>
        <p:spPr>
          <a:xfrm>
            <a:off x="8628241" y="3167650"/>
            <a:ext cx="273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X_val,  </a:t>
            </a:r>
            <a:r>
              <a:rPr lang="en-US" altLang="zh-CN" sz="2400" dirty="0" err="1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y_val</a:t>
            </a:r>
            <a:endParaRPr lang="zh-CN" altLang="en-US" sz="2400" dirty="0">
              <a:solidFill>
                <a:srgbClr val="FA64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Group 783">
            <a:extLst>
              <a:ext uri="{FF2B5EF4-FFF2-40B4-BE49-F238E27FC236}">
                <a16:creationId xmlns:a16="http://schemas.microsoft.com/office/drawing/2014/main" id="{B0E40343-D83A-96F7-8D94-7A517E74F5A8}"/>
              </a:ext>
            </a:extLst>
          </p:cNvPr>
          <p:cNvGrpSpPr/>
          <p:nvPr/>
        </p:nvGrpSpPr>
        <p:grpSpPr>
          <a:xfrm>
            <a:off x="8935026" y="4201866"/>
            <a:ext cx="1256195" cy="1548285"/>
            <a:chOff x="1299104" y="2734289"/>
            <a:chExt cx="1087954" cy="1340925"/>
          </a:xfrm>
        </p:grpSpPr>
        <p:sp>
          <p:nvSpPr>
            <p:cNvPr id="66" name="Isosceles Triangle 784">
              <a:extLst>
                <a:ext uri="{FF2B5EF4-FFF2-40B4-BE49-F238E27FC236}">
                  <a16:creationId xmlns:a16="http://schemas.microsoft.com/office/drawing/2014/main" id="{99DEE1DB-763C-B1DA-1AAA-5DDECBEEC521}"/>
                </a:ext>
              </a:extLst>
            </p:cNvPr>
            <p:cNvSpPr/>
            <p:nvPr/>
          </p:nvSpPr>
          <p:spPr>
            <a:xfrm rot="10800000">
              <a:off x="1731938" y="3924530"/>
              <a:ext cx="229394" cy="150684"/>
            </a:xfrm>
            <a:prstGeom prst="triangle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785">
              <a:extLst>
                <a:ext uri="{FF2B5EF4-FFF2-40B4-BE49-F238E27FC236}">
                  <a16:creationId xmlns:a16="http://schemas.microsoft.com/office/drawing/2014/main" id="{70D47797-92C1-AA41-8E08-460E437AB646}"/>
                </a:ext>
              </a:extLst>
            </p:cNvPr>
            <p:cNvSpPr/>
            <p:nvPr/>
          </p:nvSpPr>
          <p:spPr>
            <a:xfrm>
              <a:off x="1306214" y="2741399"/>
              <a:ext cx="1080844" cy="10808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68" name="Pie 786">
              <a:extLst>
                <a:ext uri="{FF2B5EF4-FFF2-40B4-BE49-F238E27FC236}">
                  <a16:creationId xmlns:a16="http://schemas.microsoft.com/office/drawing/2014/main" id="{9717818D-B5F0-4115-E40E-448A8DECD383}"/>
                </a:ext>
              </a:extLst>
            </p:cNvPr>
            <p:cNvSpPr/>
            <p:nvPr/>
          </p:nvSpPr>
          <p:spPr>
            <a:xfrm>
              <a:off x="1299104" y="2734289"/>
              <a:ext cx="1087954" cy="1087953"/>
            </a:xfrm>
            <a:prstGeom prst="pie">
              <a:avLst>
                <a:gd name="adj1" fmla="val 14033858"/>
                <a:gd name="adj2" fmla="val 3176622"/>
              </a:avLst>
            </a:prstGeom>
            <a:solidFill>
              <a:srgbClr val="FB9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787">
              <a:extLst>
                <a:ext uri="{FF2B5EF4-FFF2-40B4-BE49-F238E27FC236}">
                  <a16:creationId xmlns:a16="http://schemas.microsoft.com/office/drawing/2014/main" id="{0E500853-4AA8-C76C-BDB8-E59D4CFD23B5}"/>
                </a:ext>
              </a:extLst>
            </p:cNvPr>
            <p:cNvSpPr/>
            <p:nvPr/>
          </p:nvSpPr>
          <p:spPr>
            <a:xfrm>
              <a:off x="1476741" y="2911924"/>
              <a:ext cx="739790" cy="739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D1F8C7A-A1FD-A071-DB53-F17868C3CD23}"/>
              </a:ext>
            </a:extLst>
          </p:cNvPr>
          <p:cNvSpPr txBox="1"/>
          <p:nvPr/>
        </p:nvSpPr>
        <p:spPr>
          <a:xfrm>
            <a:off x="9189376" y="4635779"/>
            <a:ext cx="9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Ink Free" panose="03080402000500000000" pitchFamily="66" charset="0"/>
              </a:rPr>
              <a:t>50%</a:t>
            </a:r>
            <a:endParaRPr lang="zh-CN" altLang="en-US" sz="2400" b="1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FF376F3-33DA-AB64-D963-D43E4B8F46E7}"/>
              </a:ext>
            </a:extLst>
          </p:cNvPr>
          <p:cNvSpPr txBox="1"/>
          <p:nvPr/>
        </p:nvSpPr>
        <p:spPr>
          <a:xfrm>
            <a:off x="8699029" y="5868256"/>
            <a:ext cx="273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X_test</a:t>
            </a:r>
            <a:r>
              <a:rPr lang="en-US" altLang="zh-CN" sz="2400" dirty="0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400" dirty="0" err="1">
                <a:solidFill>
                  <a:srgbClr val="FA64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y_test</a:t>
            </a:r>
            <a:endParaRPr lang="zh-CN" altLang="en-US" sz="2400" dirty="0">
              <a:solidFill>
                <a:srgbClr val="FA64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5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D71063B5-58E0-6E64-E5D7-674FFBD27B6F}"/>
              </a:ext>
            </a:extLst>
          </p:cNvPr>
          <p:cNvCxnSpPr/>
          <p:nvPr/>
        </p:nvCxnSpPr>
        <p:spPr>
          <a:xfrm flipV="1">
            <a:off x="4822083" y="3781142"/>
            <a:ext cx="0" cy="853567"/>
          </a:xfrm>
          <a:prstGeom prst="line">
            <a:avLst/>
          </a:prstGeom>
          <a:ln w="57150">
            <a:solidFill>
              <a:srgbClr val="FA647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34036B06-D89C-C0F1-6497-C47D193C911B}"/>
              </a:ext>
            </a:extLst>
          </p:cNvPr>
          <p:cNvCxnSpPr/>
          <p:nvPr/>
        </p:nvCxnSpPr>
        <p:spPr>
          <a:xfrm flipV="1">
            <a:off x="8591767" y="3781142"/>
            <a:ext cx="0" cy="853567"/>
          </a:xfrm>
          <a:prstGeom prst="line">
            <a:avLst/>
          </a:prstGeom>
          <a:ln w="57150">
            <a:solidFill>
              <a:srgbClr val="FA647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4EA2E443-F047-97E1-7F23-94B46BBB2E22}"/>
              </a:ext>
            </a:extLst>
          </p:cNvPr>
          <p:cNvCxnSpPr/>
          <p:nvPr/>
        </p:nvCxnSpPr>
        <p:spPr>
          <a:xfrm flipV="1">
            <a:off x="1078232" y="3781142"/>
            <a:ext cx="0" cy="853567"/>
          </a:xfrm>
          <a:prstGeom prst="line">
            <a:avLst/>
          </a:prstGeom>
          <a:ln w="57150">
            <a:solidFill>
              <a:srgbClr val="FA647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9090661" y="310461"/>
            <a:ext cx="2100919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preprocessing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Splitting and 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7AD8EB6-78E9-4592-F76D-ED09AC6A491E}"/>
              </a:ext>
            </a:extLst>
          </p:cNvPr>
          <p:cNvCxnSpPr/>
          <p:nvPr/>
        </p:nvCxnSpPr>
        <p:spPr>
          <a:xfrm>
            <a:off x="0" y="4634710"/>
            <a:ext cx="12192000" cy="0"/>
          </a:xfrm>
          <a:prstGeom prst="line">
            <a:avLst/>
          </a:prstGeom>
          <a:ln w="12700">
            <a:solidFill>
              <a:srgbClr val="FA2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DD8782F6-D4F8-8F9C-7764-C3106F50C1B6}"/>
              </a:ext>
            </a:extLst>
          </p:cNvPr>
          <p:cNvSpPr/>
          <p:nvPr/>
        </p:nvSpPr>
        <p:spPr>
          <a:xfrm>
            <a:off x="895946" y="4452424"/>
            <a:ext cx="364572" cy="364572"/>
          </a:xfrm>
          <a:prstGeom prst="ellipse">
            <a:avLst/>
          </a:prstGeom>
          <a:solidFill>
            <a:srgbClr val="292C44"/>
          </a:solidFill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D4F645-FBDC-8F43-C04F-129A4B2887A9}"/>
              </a:ext>
            </a:extLst>
          </p:cNvPr>
          <p:cNvSpPr/>
          <p:nvPr/>
        </p:nvSpPr>
        <p:spPr>
          <a:xfrm>
            <a:off x="2778484" y="4452424"/>
            <a:ext cx="364572" cy="364572"/>
          </a:xfrm>
          <a:prstGeom prst="ellipse">
            <a:avLst/>
          </a:prstGeom>
          <a:solidFill>
            <a:srgbClr val="FA647D"/>
          </a:solidFill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4F38EBD-2CF2-0ED4-60BF-0823D36FDA73}"/>
              </a:ext>
            </a:extLst>
          </p:cNvPr>
          <p:cNvSpPr/>
          <p:nvPr/>
        </p:nvSpPr>
        <p:spPr>
          <a:xfrm>
            <a:off x="4661022" y="4452424"/>
            <a:ext cx="364572" cy="364572"/>
          </a:xfrm>
          <a:prstGeom prst="ellipse">
            <a:avLst/>
          </a:prstGeom>
          <a:solidFill>
            <a:srgbClr val="292C44"/>
          </a:solidFill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6D69D6F-7B07-2B0A-4D9E-F67FFB50987B}"/>
              </a:ext>
            </a:extLst>
          </p:cNvPr>
          <p:cNvSpPr/>
          <p:nvPr/>
        </p:nvSpPr>
        <p:spPr>
          <a:xfrm>
            <a:off x="6543560" y="4452424"/>
            <a:ext cx="364572" cy="364572"/>
          </a:xfrm>
          <a:prstGeom prst="ellipse">
            <a:avLst/>
          </a:prstGeom>
          <a:solidFill>
            <a:srgbClr val="FA647D"/>
          </a:solidFill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4EA3356-DC4D-0C51-91B9-C349FC78A625}"/>
              </a:ext>
            </a:extLst>
          </p:cNvPr>
          <p:cNvSpPr/>
          <p:nvPr/>
        </p:nvSpPr>
        <p:spPr>
          <a:xfrm>
            <a:off x="8426098" y="4452424"/>
            <a:ext cx="364572" cy="364572"/>
          </a:xfrm>
          <a:prstGeom prst="ellipse">
            <a:avLst/>
          </a:prstGeom>
          <a:solidFill>
            <a:srgbClr val="292C44"/>
          </a:solidFill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63342A1-91E6-2994-8410-59EFF7436EC0}"/>
              </a:ext>
            </a:extLst>
          </p:cNvPr>
          <p:cNvSpPr/>
          <p:nvPr/>
        </p:nvSpPr>
        <p:spPr>
          <a:xfrm>
            <a:off x="10308638" y="4452424"/>
            <a:ext cx="364572" cy="364572"/>
          </a:xfrm>
          <a:prstGeom prst="ellipse">
            <a:avLst/>
          </a:prstGeom>
          <a:solidFill>
            <a:srgbClr val="FA647D"/>
          </a:solidFill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909D73-542B-B903-6134-157891DB5779}"/>
              </a:ext>
            </a:extLst>
          </p:cNvPr>
          <p:cNvGrpSpPr/>
          <p:nvPr/>
        </p:nvGrpSpPr>
        <p:grpSpPr>
          <a:xfrm>
            <a:off x="1730703" y="4473351"/>
            <a:ext cx="330355" cy="322717"/>
            <a:chOff x="3356303" y="2325890"/>
            <a:chExt cx="330355" cy="322717"/>
          </a:xfrm>
        </p:grpSpPr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D64CC5BA-B7E1-888B-BAC3-4AE5CF942E7A}"/>
                </a:ext>
              </a:extLst>
            </p:cNvPr>
            <p:cNvSpPr/>
            <p:nvPr/>
          </p:nvSpPr>
          <p:spPr>
            <a:xfrm>
              <a:off x="3356303" y="2325890"/>
              <a:ext cx="179707" cy="322717"/>
            </a:xfrm>
            <a:prstGeom prst="chevron">
              <a:avLst/>
            </a:prstGeom>
            <a:noFill/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>
              <a:extLst>
                <a:ext uri="{FF2B5EF4-FFF2-40B4-BE49-F238E27FC236}">
                  <a16:creationId xmlns:a16="http://schemas.microsoft.com/office/drawing/2014/main" id="{F5877369-D135-FBF4-517C-456C4796B6C0}"/>
                </a:ext>
              </a:extLst>
            </p:cNvPr>
            <p:cNvSpPr/>
            <p:nvPr/>
          </p:nvSpPr>
          <p:spPr>
            <a:xfrm>
              <a:off x="3506951" y="2325890"/>
              <a:ext cx="179707" cy="322717"/>
            </a:xfrm>
            <a:prstGeom prst="chevron">
              <a:avLst/>
            </a:prstGeom>
            <a:solidFill>
              <a:srgbClr val="FA246C"/>
            </a:solidFill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AF5B29E-D8BB-EEE0-0258-FE221CA41625}"/>
              </a:ext>
            </a:extLst>
          </p:cNvPr>
          <p:cNvGrpSpPr/>
          <p:nvPr/>
        </p:nvGrpSpPr>
        <p:grpSpPr>
          <a:xfrm>
            <a:off x="5619399" y="4473351"/>
            <a:ext cx="330355" cy="322717"/>
            <a:chOff x="3356303" y="2325890"/>
            <a:chExt cx="330355" cy="322717"/>
          </a:xfrm>
        </p:grpSpPr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75F65646-40DB-97C3-648F-58820B00E38C}"/>
                </a:ext>
              </a:extLst>
            </p:cNvPr>
            <p:cNvSpPr/>
            <p:nvPr/>
          </p:nvSpPr>
          <p:spPr>
            <a:xfrm>
              <a:off x="3356303" y="2325890"/>
              <a:ext cx="179707" cy="322717"/>
            </a:xfrm>
            <a:prstGeom prst="chevron">
              <a:avLst/>
            </a:prstGeom>
            <a:noFill/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箭头: V 形 71">
              <a:extLst>
                <a:ext uri="{FF2B5EF4-FFF2-40B4-BE49-F238E27FC236}">
                  <a16:creationId xmlns:a16="http://schemas.microsoft.com/office/drawing/2014/main" id="{C09CFC6D-2BC0-01F5-874A-ED29551BE3EA}"/>
                </a:ext>
              </a:extLst>
            </p:cNvPr>
            <p:cNvSpPr/>
            <p:nvPr/>
          </p:nvSpPr>
          <p:spPr>
            <a:xfrm>
              <a:off x="3506951" y="2325890"/>
              <a:ext cx="179707" cy="322717"/>
            </a:xfrm>
            <a:prstGeom prst="chevron">
              <a:avLst/>
            </a:prstGeom>
            <a:solidFill>
              <a:srgbClr val="FA246C"/>
            </a:solidFill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3BC41BD-CD0F-20FB-BA58-D359EF8ED126}"/>
              </a:ext>
            </a:extLst>
          </p:cNvPr>
          <p:cNvGrpSpPr/>
          <p:nvPr/>
        </p:nvGrpSpPr>
        <p:grpSpPr>
          <a:xfrm>
            <a:off x="11296054" y="4473351"/>
            <a:ext cx="330355" cy="322717"/>
            <a:chOff x="3356303" y="2325890"/>
            <a:chExt cx="330355" cy="322717"/>
          </a:xfrm>
        </p:grpSpPr>
        <p:sp>
          <p:nvSpPr>
            <p:cNvPr id="82" name="箭头: V 形 81">
              <a:extLst>
                <a:ext uri="{FF2B5EF4-FFF2-40B4-BE49-F238E27FC236}">
                  <a16:creationId xmlns:a16="http://schemas.microsoft.com/office/drawing/2014/main" id="{144762C0-3F6C-2095-83D1-9C094566BF42}"/>
                </a:ext>
              </a:extLst>
            </p:cNvPr>
            <p:cNvSpPr/>
            <p:nvPr/>
          </p:nvSpPr>
          <p:spPr>
            <a:xfrm>
              <a:off x="3356303" y="2325890"/>
              <a:ext cx="179707" cy="322717"/>
            </a:xfrm>
            <a:prstGeom prst="chevron">
              <a:avLst/>
            </a:prstGeom>
            <a:noFill/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箭头: V 形 82">
              <a:extLst>
                <a:ext uri="{FF2B5EF4-FFF2-40B4-BE49-F238E27FC236}">
                  <a16:creationId xmlns:a16="http://schemas.microsoft.com/office/drawing/2014/main" id="{CA520DB4-E1DB-4186-D95C-F2DF8B236FD9}"/>
                </a:ext>
              </a:extLst>
            </p:cNvPr>
            <p:cNvSpPr/>
            <p:nvPr/>
          </p:nvSpPr>
          <p:spPr>
            <a:xfrm>
              <a:off x="3506951" y="2325890"/>
              <a:ext cx="179707" cy="322717"/>
            </a:xfrm>
            <a:prstGeom prst="chevron">
              <a:avLst/>
            </a:prstGeom>
            <a:solidFill>
              <a:srgbClr val="FA246C"/>
            </a:solidFill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4F3D09D-369E-A021-881A-75579F5A1E49}"/>
              </a:ext>
            </a:extLst>
          </p:cNvPr>
          <p:cNvCxnSpPr>
            <a:cxnSpLocks/>
          </p:cNvCxnSpPr>
          <p:nvPr/>
        </p:nvCxnSpPr>
        <p:spPr>
          <a:xfrm>
            <a:off x="2960770" y="4634709"/>
            <a:ext cx="0" cy="801062"/>
          </a:xfrm>
          <a:prstGeom prst="line">
            <a:avLst/>
          </a:prstGeom>
          <a:ln w="57150">
            <a:solidFill>
              <a:srgbClr val="FA647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23BA5AC-16EB-6FCA-1FF9-F4CE60B975CF}"/>
              </a:ext>
            </a:extLst>
          </p:cNvPr>
          <p:cNvCxnSpPr>
            <a:cxnSpLocks/>
          </p:cNvCxnSpPr>
          <p:nvPr/>
        </p:nvCxnSpPr>
        <p:spPr>
          <a:xfrm>
            <a:off x="6720259" y="4634709"/>
            <a:ext cx="0" cy="801062"/>
          </a:xfrm>
          <a:prstGeom prst="line">
            <a:avLst/>
          </a:prstGeom>
          <a:ln w="57150">
            <a:solidFill>
              <a:srgbClr val="FA647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6834985-A625-D0DF-AC71-F373C6292955}"/>
              </a:ext>
            </a:extLst>
          </p:cNvPr>
          <p:cNvCxnSpPr>
            <a:cxnSpLocks/>
          </p:cNvCxnSpPr>
          <p:nvPr/>
        </p:nvCxnSpPr>
        <p:spPr>
          <a:xfrm>
            <a:off x="10490924" y="4634709"/>
            <a:ext cx="0" cy="801062"/>
          </a:xfrm>
          <a:prstGeom prst="line">
            <a:avLst/>
          </a:prstGeom>
          <a:ln w="57150">
            <a:solidFill>
              <a:srgbClr val="FA647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EA28D9A0-1B96-0E58-7D8E-54084AB727A1}"/>
              </a:ext>
            </a:extLst>
          </p:cNvPr>
          <p:cNvSpPr/>
          <p:nvPr/>
        </p:nvSpPr>
        <p:spPr>
          <a:xfrm>
            <a:off x="462643" y="1327781"/>
            <a:ext cx="3216728" cy="2267561"/>
          </a:xfrm>
          <a:prstGeom prst="roundRect">
            <a:avLst/>
          </a:prstGeom>
          <a:noFill/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3362A84E-C910-6DC3-6BB4-B7FE45E26DE9}"/>
              </a:ext>
            </a:extLst>
          </p:cNvPr>
          <p:cNvSpPr/>
          <p:nvPr/>
        </p:nvSpPr>
        <p:spPr>
          <a:xfrm>
            <a:off x="4380413" y="1327781"/>
            <a:ext cx="3292926" cy="2267561"/>
          </a:xfrm>
          <a:prstGeom prst="roundRect">
            <a:avLst/>
          </a:prstGeom>
          <a:noFill/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723AFD6A-075D-43B4-E48B-4469E5E8379A}"/>
              </a:ext>
            </a:extLst>
          </p:cNvPr>
          <p:cNvSpPr/>
          <p:nvPr/>
        </p:nvSpPr>
        <p:spPr>
          <a:xfrm>
            <a:off x="8374381" y="1318964"/>
            <a:ext cx="3292926" cy="2267561"/>
          </a:xfrm>
          <a:prstGeom prst="roundRect">
            <a:avLst/>
          </a:prstGeom>
          <a:noFill/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0D8FA64-C306-3E2A-F6C6-89ABB32B707A}"/>
              </a:ext>
            </a:extLst>
          </p:cNvPr>
          <p:cNvSpPr txBox="1"/>
          <p:nvPr/>
        </p:nvSpPr>
        <p:spPr>
          <a:xfrm>
            <a:off x="655914" y="1607371"/>
            <a:ext cx="23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OneHot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Encoder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1B37EE8-62B3-F57B-33D3-43AB07DEBFBF}"/>
              </a:ext>
            </a:extLst>
          </p:cNvPr>
          <p:cNvSpPr txBox="1"/>
          <p:nvPr/>
        </p:nvSpPr>
        <p:spPr>
          <a:xfrm>
            <a:off x="668127" y="2092506"/>
            <a:ext cx="278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Features: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Categories can’t be ordered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76ED9D4-C7FD-750A-027D-564B7814C63C}"/>
              </a:ext>
            </a:extLst>
          </p:cNvPr>
          <p:cNvSpPr txBox="1"/>
          <p:nvPr/>
        </p:nvSpPr>
        <p:spPr>
          <a:xfrm>
            <a:off x="4797326" y="1607371"/>
            <a:ext cx="23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Ordinal Encoder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FE62123-2767-E6E7-09E3-D2C30C403791}"/>
              </a:ext>
            </a:extLst>
          </p:cNvPr>
          <p:cNvSpPr txBox="1"/>
          <p:nvPr/>
        </p:nvSpPr>
        <p:spPr>
          <a:xfrm>
            <a:off x="4809539" y="2092506"/>
            <a:ext cx="2757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Features: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Categories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Categories can be ranked or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873EDF1-2555-2C9D-294C-7C44E8B7F033}"/>
              </a:ext>
            </a:extLst>
          </p:cNvPr>
          <p:cNvSpPr txBox="1"/>
          <p:nvPr/>
        </p:nvSpPr>
        <p:spPr>
          <a:xfrm>
            <a:off x="8677216" y="1607371"/>
            <a:ext cx="23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MinMax Scaler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7C89C1A-6E49-FDE4-4468-A23217199578}"/>
              </a:ext>
            </a:extLst>
          </p:cNvPr>
          <p:cNvSpPr txBox="1"/>
          <p:nvPr/>
        </p:nvSpPr>
        <p:spPr>
          <a:xfrm>
            <a:off x="8689429" y="2092506"/>
            <a:ext cx="283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Features: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values are reasonably bounded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C212DD20-CE8A-108F-B9F0-0903EB191A13}"/>
              </a:ext>
            </a:extLst>
          </p:cNvPr>
          <p:cNvSpPr/>
          <p:nvPr/>
        </p:nvSpPr>
        <p:spPr>
          <a:xfrm>
            <a:off x="655914" y="5161145"/>
            <a:ext cx="8269173" cy="1558840"/>
          </a:xfrm>
          <a:prstGeom prst="roundRect">
            <a:avLst/>
          </a:prstGeom>
          <a:noFill/>
          <a:ln w="76200">
            <a:solidFill>
              <a:srgbClr val="FA6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86BFB3B-DBE4-37D5-6051-84E01EF754DE}"/>
              </a:ext>
            </a:extLst>
          </p:cNvPr>
          <p:cNvSpPr txBox="1"/>
          <p:nvPr/>
        </p:nvSpPr>
        <p:spPr>
          <a:xfrm>
            <a:off x="870901" y="5433391"/>
            <a:ext cx="23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scaler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98CFCF6-4251-5E7E-D8B6-6ED703944C37}"/>
              </a:ext>
            </a:extLst>
          </p:cNvPr>
          <p:cNvSpPr txBox="1"/>
          <p:nvPr/>
        </p:nvSpPr>
        <p:spPr>
          <a:xfrm>
            <a:off x="3481643" y="5433391"/>
            <a:ext cx="3931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Features: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 features follow a tailed distribution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4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640162" y="310461"/>
            <a:ext cx="3551419" cy="452118"/>
            <a:chOff x="-125039" y="289367"/>
            <a:chExt cx="1676047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-125039" y="309666"/>
              <a:ext cx="1676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preprocessing-backup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D9F5012-113F-C77D-94C6-5163959F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5" y="1032521"/>
            <a:ext cx="6131400" cy="556968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C0CDED4-7D8A-1844-538A-CD628CB7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241" y="1039564"/>
            <a:ext cx="6210345" cy="556264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F6D481-12D4-EB8C-A803-8328069305A5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1B3E88A-2776-B9D1-316E-389FB1BA31C8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4F4F379-50B2-B39B-A3EC-CD6798A4BDC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34" name="任意多边形 13">
                  <a:extLst>
                    <a:ext uri="{FF2B5EF4-FFF2-40B4-BE49-F238E27FC236}">
                      <a16:creationId xmlns:a16="http://schemas.microsoft.com/office/drawing/2014/main" id="{005D133D-B206-B7FC-A4A1-3EFD9A908E1B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5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4">
                  <a:extLst>
                    <a:ext uri="{FF2B5EF4-FFF2-40B4-BE49-F238E27FC236}">
                      <a16:creationId xmlns:a16="http://schemas.microsoft.com/office/drawing/2014/main" id="{055ED2D2-2182-5018-2C1F-28FECAECF8E1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EF3B2E4-FA39-017B-CFA1-3E5C76426EBC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A6AFCE1-A5F8-A34B-1ED5-6699A26AAE6D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Splitting and 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1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090661" y="310461"/>
            <a:ext cx="2100919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preprocessing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Splitting and 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19D9E0-57AC-7F31-0462-AD007CA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74" y="1227892"/>
            <a:ext cx="5781717" cy="48673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3848F5-6E29-F106-DB7D-CE3994D010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06" r="24694"/>
          <a:stretch/>
        </p:blipFill>
        <p:spPr>
          <a:xfrm>
            <a:off x="2008349" y="5468290"/>
            <a:ext cx="3012636" cy="536538"/>
          </a:xfrm>
          <a:prstGeom prst="rect">
            <a:avLst/>
          </a:prstGeom>
          <a:ln w="12700">
            <a:solidFill>
              <a:srgbClr val="FA647D"/>
            </a:solidFill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22D5511-4012-7B29-91A4-4DAEF7FAFA64}"/>
              </a:ext>
            </a:extLst>
          </p:cNvPr>
          <p:cNvGrpSpPr/>
          <p:nvPr/>
        </p:nvGrpSpPr>
        <p:grpSpPr>
          <a:xfrm>
            <a:off x="6914381" y="2613544"/>
            <a:ext cx="2886269" cy="292408"/>
            <a:chOff x="6705726" y="4104814"/>
            <a:chExt cx="2886269" cy="2924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249E683-5FDC-CE0B-99C5-D117AD7E5D56}"/>
                </a:ext>
              </a:extLst>
            </p:cNvPr>
            <p:cNvSpPr/>
            <p:nvPr/>
          </p:nvSpPr>
          <p:spPr>
            <a:xfrm>
              <a:off x="6705726" y="4104814"/>
              <a:ext cx="2886269" cy="2924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3CD9A-0AFD-DEF9-1036-504F098EF016}"/>
                </a:ext>
              </a:extLst>
            </p:cNvPr>
            <p:cNvSpPr/>
            <p:nvPr/>
          </p:nvSpPr>
          <p:spPr>
            <a:xfrm>
              <a:off x="6705726" y="4104814"/>
              <a:ext cx="2677614" cy="292408"/>
            </a:xfrm>
            <a:prstGeom prst="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03ABB2-5661-456C-99DF-B511673D1777}"/>
              </a:ext>
            </a:extLst>
          </p:cNvPr>
          <p:cNvGrpSpPr/>
          <p:nvPr/>
        </p:nvGrpSpPr>
        <p:grpSpPr>
          <a:xfrm>
            <a:off x="6914381" y="4317200"/>
            <a:ext cx="3676132" cy="315994"/>
            <a:chOff x="6705726" y="4104814"/>
            <a:chExt cx="3676132" cy="31599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6DDDDB-EBF0-B68B-EF8D-8399FEF308E9}"/>
                </a:ext>
              </a:extLst>
            </p:cNvPr>
            <p:cNvSpPr/>
            <p:nvPr/>
          </p:nvSpPr>
          <p:spPr>
            <a:xfrm>
              <a:off x="6705726" y="4104814"/>
              <a:ext cx="3676132" cy="2924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986794-2BBF-0F5F-7B85-F35CE43B8D26}"/>
                </a:ext>
              </a:extLst>
            </p:cNvPr>
            <p:cNvSpPr/>
            <p:nvPr/>
          </p:nvSpPr>
          <p:spPr>
            <a:xfrm>
              <a:off x="6705726" y="4104814"/>
              <a:ext cx="2677614" cy="315994"/>
            </a:xfrm>
            <a:prstGeom prst="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9A025F6-DDB8-DF0F-2920-07FD2D21D506}"/>
              </a:ext>
            </a:extLst>
          </p:cNvPr>
          <p:cNvSpPr/>
          <p:nvPr/>
        </p:nvSpPr>
        <p:spPr>
          <a:xfrm>
            <a:off x="7075860" y="2107346"/>
            <a:ext cx="159559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Rows:5834</a:t>
            </a:r>
            <a:endParaRPr lang="zh-CN" altLang="en-US" sz="20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7C963A-1C7B-B889-11B0-3213E99CEE97}"/>
              </a:ext>
            </a:extLst>
          </p:cNvPr>
          <p:cNvSpPr/>
          <p:nvPr/>
        </p:nvSpPr>
        <p:spPr>
          <a:xfrm>
            <a:off x="8752446" y="2107346"/>
            <a:ext cx="2100919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columns:25</a:t>
            </a:r>
            <a:endParaRPr lang="zh-CN" altLang="en-US" sz="20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2C8581-7B2C-4011-EB86-534EF9FC3546}"/>
              </a:ext>
            </a:extLst>
          </p:cNvPr>
          <p:cNvGrpSpPr/>
          <p:nvPr/>
        </p:nvGrpSpPr>
        <p:grpSpPr>
          <a:xfrm rot="5400000">
            <a:off x="7607759" y="3450217"/>
            <a:ext cx="330355" cy="322717"/>
            <a:chOff x="3356303" y="2325890"/>
            <a:chExt cx="330355" cy="322717"/>
          </a:xfrm>
        </p:grpSpPr>
        <p:sp>
          <p:nvSpPr>
            <p:cNvPr id="21" name="箭头: V 形 20">
              <a:extLst>
                <a:ext uri="{FF2B5EF4-FFF2-40B4-BE49-F238E27FC236}">
                  <a16:creationId xmlns:a16="http://schemas.microsoft.com/office/drawing/2014/main" id="{E864E7A7-FF18-C226-EB00-22A224253751}"/>
                </a:ext>
              </a:extLst>
            </p:cNvPr>
            <p:cNvSpPr/>
            <p:nvPr/>
          </p:nvSpPr>
          <p:spPr>
            <a:xfrm>
              <a:off x="3356303" y="2325890"/>
              <a:ext cx="179707" cy="322717"/>
            </a:xfrm>
            <a:prstGeom prst="chevron">
              <a:avLst/>
            </a:prstGeom>
            <a:noFill/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95C7F14F-81F2-74BA-9A59-E34101A231A1}"/>
                </a:ext>
              </a:extLst>
            </p:cNvPr>
            <p:cNvSpPr/>
            <p:nvPr/>
          </p:nvSpPr>
          <p:spPr>
            <a:xfrm>
              <a:off x="3506951" y="2325890"/>
              <a:ext cx="179707" cy="322717"/>
            </a:xfrm>
            <a:prstGeom prst="chevron">
              <a:avLst/>
            </a:prstGeom>
            <a:solidFill>
              <a:srgbClr val="FA246C"/>
            </a:solidFill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5D61C419-0E13-B7F4-1B23-DA5BA8A65501}"/>
              </a:ext>
            </a:extLst>
          </p:cNvPr>
          <p:cNvSpPr/>
          <p:nvPr/>
        </p:nvSpPr>
        <p:spPr>
          <a:xfrm>
            <a:off x="7075860" y="4777058"/>
            <a:ext cx="159559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Rows:5834</a:t>
            </a:r>
            <a:endParaRPr lang="zh-CN" altLang="en-US" sz="20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AAC121A-0C41-E434-9C3A-F3789FC002B8}"/>
              </a:ext>
            </a:extLst>
          </p:cNvPr>
          <p:cNvSpPr/>
          <p:nvPr/>
        </p:nvSpPr>
        <p:spPr>
          <a:xfrm>
            <a:off x="8752446" y="4777058"/>
            <a:ext cx="2100919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columns:110</a:t>
            </a:r>
            <a:endParaRPr lang="zh-CN" altLang="en-US" sz="2000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996C304-7A80-8E20-06E5-CE1D34D1BA41}"/>
              </a:ext>
            </a:extLst>
          </p:cNvPr>
          <p:cNvSpPr/>
          <p:nvPr/>
        </p:nvSpPr>
        <p:spPr>
          <a:xfrm>
            <a:off x="8120344" y="3376778"/>
            <a:ext cx="2886269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A246C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after preprocessing</a:t>
            </a:r>
            <a:endParaRPr lang="zh-CN" altLang="en-US" sz="2000" dirty="0">
              <a:solidFill>
                <a:srgbClr val="FA246C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0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8" grpId="0"/>
      <p:bldP spid="31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090661" y="310461"/>
            <a:ext cx="2100919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missing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Splitting and 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4FF38B0-A058-6E46-8A80-C6721BFB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27" y="1238974"/>
            <a:ext cx="6162720" cy="47625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6356FA-E20D-7B20-86F1-0F30D91A7068}"/>
              </a:ext>
            </a:extLst>
          </p:cNvPr>
          <p:cNvSpPr/>
          <p:nvPr/>
        </p:nvSpPr>
        <p:spPr>
          <a:xfrm>
            <a:off x="7410252" y="1308873"/>
            <a:ext cx="4166273" cy="1580700"/>
          </a:xfrm>
          <a:prstGeom prst="rect">
            <a:avLst/>
          </a:prstGeom>
          <a:solidFill>
            <a:srgbClr val="1F213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357A1-3077-6324-C493-A1FEA300AC44}"/>
              </a:ext>
            </a:extLst>
          </p:cNvPr>
          <p:cNvSpPr txBox="1"/>
          <p:nvPr/>
        </p:nvSpPr>
        <p:spPr>
          <a:xfrm>
            <a:off x="7526230" y="2214549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features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070703-BBBF-1D82-3635-E8BC86658809}"/>
              </a:ext>
            </a:extLst>
          </p:cNvPr>
          <p:cNvSpPr txBox="1"/>
          <p:nvPr/>
        </p:nvSpPr>
        <p:spPr>
          <a:xfrm>
            <a:off x="7489372" y="1370484"/>
            <a:ext cx="3755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Fraction of missing values in features: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BE7A9F-3AC7-3CB6-980A-93AC2C54300B}"/>
              </a:ext>
            </a:extLst>
          </p:cNvPr>
          <p:cNvSpPr/>
          <p:nvPr/>
        </p:nvSpPr>
        <p:spPr>
          <a:xfrm>
            <a:off x="7410252" y="3683019"/>
            <a:ext cx="4166273" cy="1580700"/>
          </a:xfrm>
          <a:prstGeom prst="rect">
            <a:avLst/>
          </a:prstGeom>
          <a:solidFill>
            <a:srgbClr val="1F213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20E69A-671D-2931-9C07-875D12479573}"/>
              </a:ext>
            </a:extLst>
          </p:cNvPr>
          <p:cNvSpPr txBox="1"/>
          <p:nvPr/>
        </p:nvSpPr>
        <p:spPr>
          <a:xfrm>
            <a:off x="7526230" y="4588695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35.7%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F38AAE-95E1-D6FC-940F-59A308871BC4}"/>
              </a:ext>
            </a:extLst>
          </p:cNvPr>
          <p:cNvSpPr txBox="1"/>
          <p:nvPr/>
        </p:nvSpPr>
        <p:spPr>
          <a:xfrm>
            <a:off x="7489372" y="3744630"/>
            <a:ext cx="4026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Fraction of points with missing values: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8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EB25319-B47D-ECC2-DD4E-81B73085D57B}"/>
              </a:ext>
            </a:extLst>
          </p:cNvPr>
          <p:cNvCxnSpPr>
            <a:cxnSpLocks/>
          </p:cNvCxnSpPr>
          <p:nvPr/>
        </p:nvCxnSpPr>
        <p:spPr>
          <a:xfrm>
            <a:off x="7499874" y="1951538"/>
            <a:ext cx="2601485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9090661" y="310461"/>
            <a:ext cx="2100919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missing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Splitting and 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33973332-7B52-1CA9-89EB-7B024B999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96"/>
          <a:stretch/>
        </p:blipFill>
        <p:spPr>
          <a:xfrm>
            <a:off x="518225" y="1053356"/>
            <a:ext cx="6355118" cy="5524540"/>
          </a:xfrm>
          <a:prstGeom prst="rect">
            <a:avLst/>
          </a:prstGeom>
        </p:spPr>
      </p:pic>
      <p:sp>
        <p:nvSpPr>
          <p:cNvPr id="36" name="圆角矩形 27">
            <a:extLst>
              <a:ext uri="{FF2B5EF4-FFF2-40B4-BE49-F238E27FC236}">
                <a16:creationId xmlns:a16="http://schemas.microsoft.com/office/drawing/2014/main" id="{0212315D-7E90-A55A-5B0C-0B52ABDCF52F}"/>
              </a:ext>
            </a:extLst>
          </p:cNvPr>
          <p:cNvSpPr/>
          <p:nvPr/>
        </p:nvSpPr>
        <p:spPr>
          <a:xfrm rot="5400000">
            <a:off x="4912140" y="3771884"/>
            <a:ext cx="5175468" cy="8748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318B7AF-A42E-4D04-CC47-DC487D5923DF}"/>
              </a:ext>
            </a:extLst>
          </p:cNvPr>
          <p:cNvCxnSpPr>
            <a:cxnSpLocks/>
          </p:cNvCxnSpPr>
          <p:nvPr/>
        </p:nvCxnSpPr>
        <p:spPr>
          <a:xfrm>
            <a:off x="7499874" y="3275066"/>
            <a:ext cx="2601485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16B226D-DC2F-9D5C-3E66-E69624F4A23F}"/>
              </a:ext>
            </a:extLst>
          </p:cNvPr>
          <p:cNvCxnSpPr>
            <a:cxnSpLocks/>
          </p:cNvCxnSpPr>
          <p:nvPr/>
        </p:nvCxnSpPr>
        <p:spPr>
          <a:xfrm>
            <a:off x="7499874" y="4598594"/>
            <a:ext cx="2601485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7A36DB2-6172-F596-E617-05754508B0F1}"/>
              </a:ext>
            </a:extLst>
          </p:cNvPr>
          <p:cNvCxnSpPr>
            <a:cxnSpLocks/>
          </p:cNvCxnSpPr>
          <p:nvPr/>
        </p:nvCxnSpPr>
        <p:spPr>
          <a:xfrm>
            <a:off x="7499874" y="5922121"/>
            <a:ext cx="2601485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38791C7-982E-3700-2A96-C6A74C6A75AE}"/>
              </a:ext>
            </a:extLst>
          </p:cNvPr>
          <p:cNvSpPr txBox="1"/>
          <p:nvPr/>
        </p:nvSpPr>
        <p:spPr>
          <a:xfrm>
            <a:off x="8000440" y="1361734"/>
            <a:ext cx="210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E08C41-5D63-687E-584E-E0AE7A885F16}"/>
              </a:ext>
            </a:extLst>
          </p:cNvPr>
          <p:cNvSpPr txBox="1"/>
          <p:nvPr/>
        </p:nvSpPr>
        <p:spPr>
          <a:xfrm>
            <a:off x="7733642" y="2713050"/>
            <a:ext cx="210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A6784C-A1CF-FD83-A022-8FCDF18E2223}"/>
              </a:ext>
            </a:extLst>
          </p:cNvPr>
          <p:cNvSpPr txBox="1"/>
          <p:nvPr/>
        </p:nvSpPr>
        <p:spPr>
          <a:xfrm>
            <a:off x="8276601" y="3997781"/>
            <a:ext cx="210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5894F4-1027-441D-7A0D-FFC545F2CE3C}"/>
              </a:ext>
            </a:extLst>
          </p:cNvPr>
          <p:cNvSpPr txBox="1"/>
          <p:nvPr/>
        </p:nvSpPr>
        <p:spPr>
          <a:xfrm>
            <a:off x="8276601" y="5321309"/>
            <a:ext cx="210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9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11808655" y="1482969"/>
            <a:ext cx="383345" cy="3892062"/>
          </a:xfrm>
          <a:custGeom>
            <a:avLst/>
            <a:gdLst>
              <a:gd name="connsiteX0" fmla="*/ 274356 w 383345"/>
              <a:gd name="connsiteY0" fmla="*/ 0 h 3892062"/>
              <a:gd name="connsiteX1" fmla="*/ 383345 w 383345"/>
              <a:gd name="connsiteY1" fmla="*/ 0 h 3892062"/>
              <a:gd name="connsiteX2" fmla="*/ 383345 w 383345"/>
              <a:gd name="connsiteY2" fmla="*/ 3892062 h 3892062"/>
              <a:gd name="connsiteX3" fmla="*/ 274356 w 383345"/>
              <a:gd name="connsiteY3" fmla="*/ 3892062 h 3892062"/>
              <a:gd name="connsiteX4" fmla="*/ 0 w 383345"/>
              <a:gd name="connsiteY4" fmla="*/ 3617706 h 3892062"/>
              <a:gd name="connsiteX5" fmla="*/ 0 w 383345"/>
              <a:gd name="connsiteY5" fmla="*/ 274356 h 3892062"/>
              <a:gd name="connsiteX6" fmla="*/ 274356 w 383345"/>
              <a:gd name="connsiteY6" fmla="*/ 0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345" h="3892062">
                <a:moveTo>
                  <a:pt x="274356" y="0"/>
                </a:moveTo>
                <a:lnTo>
                  <a:pt x="383345" y="0"/>
                </a:lnTo>
                <a:lnTo>
                  <a:pt x="383345" y="3892062"/>
                </a:lnTo>
                <a:lnTo>
                  <a:pt x="274356" y="3892062"/>
                </a:lnTo>
                <a:cubicBezTo>
                  <a:pt x="122833" y="3892062"/>
                  <a:pt x="0" y="3769229"/>
                  <a:pt x="0" y="3617706"/>
                </a:cubicBezTo>
                <a:lnTo>
                  <a:pt x="0" y="274356"/>
                </a:lnTo>
                <a:cubicBezTo>
                  <a:pt x="0" y="122833"/>
                  <a:pt x="122833" y="0"/>
                  <a:pt x="274356" y="0"/>
                </a:cubicBez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10609" y="1482969"/>
            <a:ext cx="487681" cy="3892062"/>
          </a:xfrm>
          <a:custGeom>
            <a:avLst/>
            <a:gdLst>
              <a:gd name="connsiteX0" fmla="*/ 0 w 487681"/>
              <a:gd name="connsiteY0" fmla="*/ 0 h 3892062"/>
              <a:gd name="connsiteX1" fmla="*/ 213325 w 487681"/>
              <a:gd name="connsiteY1" fmla="*/ 0 h 3892062"/>
              <a:gd name="connsiteX2" fmla="*/ 487681 w 487681"/>
              <a:gd name="connsiteY2" fmla="*/ 274356 h 3892062"/>
              <a:gd name="connsiteX3" fmla="*/ 487681 w 487681"/>
              <a:gd name="connsiteY3" fmla="*/ 3617706 h 3892062"/>
              <a:gd name="connsiteX4" fmla="*/ 213325 w 487681"/>
              <a:gd name="connsiteY4" fmla="*/ 3892062 h 3892062"/>
              <a:gd name="connsiteX5" fmla="*/ 0 w 487681"/>
              <a:gd name="connsiteY5" fmla="*/ 3892062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1" h="3892062">
                <a:moveTo>
                  <a:pt x="0" y="0"/>
                </a:moveTo>
                <a:lnTo>
                  <a:pt x="213325" y="0"/>
                </a:lnTo>
                <a:cubicBezTo>
                  <a:pt x="364848" y="0"/>
                  <a:pt x="487681" y="122833"/>
                  <a:pt x="487681" y="274356"/>
                </a:cubicBezTo>
                <a:lnTo>
                  <a:pt x="487681" y="3617706"/>
                </a:lnTo>
                <a:cubicBezTo>
                  <a:pt x="487681" y="3769229"/>
                  <a:pt x="364848" y="3892062"/>
                  <a:pt x="213325" y="3892062"/>
                </a:cubicBezTo>
                <a:lnTo>
                  <a:pt x="0" y="3892062"/>
                </a:ln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144000" y="1203960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0800000">
            <a:off x="6659880" y="5486400"/>
            <a:ext cx="548640" cy="54864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18324" y="3004579"/>
            <a:ext cx="7791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solidFill>
                  <a:srgbClr val="FA9465"/>
                </a:solidFill>
                <a:latin typeface="Broadway" panose="04040905080002020502" pitchFamily="82" charset="0"/>
                <a:ea typeface="字魂35号-经典雅黑" panose="00000500000000000000" pitchFamily="2" charset="-122"/>
              </a:rPr>
              <a:t>THANK YOU FOR WATCHING</a:t>
            </a:r>
            <a:endParaRPr lang="zh-CN" altLang="en-US" sz="3200" dirty="0">
              <a:solidFill>
                <a:srgbClr val="FA9465"/>
              </a:solidFill>
              <a:latin typeface="Broadway" panose="04040905080002020502" pitchFamily="82" charset="0"/>
              <a:ea typeface="字魂35号-经典雅黑" panose="00000500000000000000" pitchFamily="2" charset="-122"/>
            </a:endParaRPr>
          </a:p>
        </p:txBody>
      </p:sp>
      <p:cxnSp>
        <p:nvCxnSpPr>
          <p:cNvPr id="47" name="直接连接符 46"/>
          <p:cNvCxnSpPr>
            <a:cxnSpLocks/>
          </p:cNvCxnSpPr>
          <p:nvPr/>
        </p:nvCxnSpPr>
        <p:spPr>
          <a:xfrm>
            <a:off x="818324" y="3996128"/>
            <a:ext cx="82152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340072" y="1540327"/>
            <a:ext cx="302626" cy="302626"/>
            <a:chOff x="6717837" y="1060035"/>
            <a:chExt cx="554549" cy="554549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B6BFB-6AE8-8D12-583F-13CA049C2ACC}"/>
              </a:ext>
            </a:extLst>
          </p:cNvPr>
          <p:cNvGrpSpPr/>
          <p:nvPr/>
        </p:nvGrpSpPr>
        <p:grpSpPr>
          <a:xfrm>
            <a:off x="375603" y="55515"/>
            <a:ext cx="2722630" cy="1228799"/>
            <a:chOff x="375603" y="55515"/>
            <a:chExt cx="2722630" cy="1228799"/>
          </a:xfrm>
        </p:grpSpPr>
        <p:sp>
          <p:nvSpPr>
            <p:cNvPr id="4" name="圆角矩形 18">
              <a:extLst>
                <a:ext uri="{FF2B5EF4-FFF2-40B4-BE49-F238E27FC236}">
                  <a16:creationId xmlns:a16="http://schemas.microsoft.com/office/drawing/2014/main" id="{4E764AC7-97AD-2F16-3AC0-F557AFA51479}"/>
                </a:ext>
              </a:extLst>
            </p:cNvPr>
            <p:cNvSpPr/>
            <p:nvPr/>
          </p:nvSpPr>
          <p:spPr>
            <a:xfrm>
              <a:off x="419099" y="289366"/>
              <a:ext cx="2679134" cy="780057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Google Shape;57;p13">
              <a:extLst>
                <a:ext uri="{FF2B5EF4-FFF2-40B4-BE49-F238E27FC236}">
                  <a16:creationId xmlns:a16="http://schemas.microsoft.com/office/drawing/2014/main" id="{67C47FB4-32BE-6F2B-2673-2370B6497F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603" y="55515"/>
              <a:ext cx="2722630" cy="1228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34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6" grpId="0" animBg="1"/>
      <p:bldP spid="37" grpId="0" animBg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26">
            <a:extLst>
              <a:ext uri="{FF2B5EF4-FFF2-40B4-BE49-F238E27FC236}">
                <a16:creationId xmlns:a16="http://schemas.microsoft.com/office/drawing/2014/main" id="{FF7A1586-42CC-FC88-23E5-1FE0D0C0EC9D}"/>
              </a:ext>
            </a:extLst>
          </p:cNvPr>
          <p:cNvSpPr/>
          <p:nvPr/>
        </p:nvSpPr>
        <p:spPr>
          <a:xfrm>
            <a:off x="4551597" y="884302"/>
            <a:ext cx="2159884" cy="728355"/>
          </a:xfrm>
          <a:prstGeom prst="roundRect">
            <a:avLst/>
          </a:pr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276794" y="2657289"/>
            <a:ext cx="3752900" cy="668616"/>
            <a:chOff x="1556904" y="2898239"/>
            <a:chExt cx="3752900" cy="668616"/>
          </a:xfrm>
        </p:grpSpPr>
        <p:sp>
          <p:nvSpPr>
            <p:cNvPr id="12" name="TextBox 76">
              <a:extLst>
                <a:ext uri="{FF2B5EF4-FFF2-40B4-BE49-F238E27FC236}">
                  <a16:creationId xmlns:a16="http://schemas.microsoft.com/office/drawing/2014/main" id="{01330A73-4B6E-489C-AAD4-C34A8797CB2E}"/>
                </a:ext>
              </a:extLst>
            </p:cNvPr>
            <p:cNvSpPr txBox="1"/>
            <p:nvPr/>
          </p:nvSpPr>
          <p:spPr>
            <a:xfrm>
              <a:off x="2412727" y="3001714"/>
              <a:ext cx="2897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Introduction</a:t>
              </a:r>
              <a:endParaRPr lang="zh-CN" altLang="en-US" sz="24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任意多边形 40"/>
          <p:cNvSpPr/>
          <p:nvPr/>
        </p:nvSpPr>
        <p:spPr>
          <a:xfrm>
            <a:off x="9144000" y="1203960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0800000">
            <a:off x="1088030" y="5331742"/>
            <a:ext cx="377527" cy="377527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8840653">
            <a:off x="11672105" y="5186799"/>
            <a:ext cx="119455" cy="14419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3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 rot="18840653">
            <a:off x="3115331" y="994648"/>
            <a:ext cx="119455" cy="14419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3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8840653">
            <a:off x="5302947" y="5906970"/>
            <a:ext cx="119455" cy="14419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3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551597" y="428263"/>
            <a:ext cx="2993824" cy="1604520"/>
            <a:chOff x="4551597" y="428263"/>
            <a:chExt cx="2993824" cy="1604520"/>
          </a:xfrm>
        </p:grpSpPr>
        <p:sp>
          <p:nvSpPr>
            <p:cNvPr id="7" name="圆角矩形 6"/>
            <p:cNvSpPr/>
            <p:nvPr/>
          </p:nvSpPr>
          <p:spPr>
            <a:xfrm>
              <a:off x="4573554" y="428263"/>
              <a:ext cx="2971867" cy="1604520"/>
            </a:xfrm>
            <a:prstGeom prst="roundRect">
              <a:avLst/>
            </a:prstGeom>
            <a:noFill/>
            <a:ln w="38100">
              <a:gradFill>
                <a:gsLst>
                  <a:gs pos="0">
                    <a:srgbClr val="FA326C"/>
                  </a:gs>
                  <a:gs pos="100000">
                    <a:srgbClr val="FB914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551597" y="922188"/>
              <a:ext cx="241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Content</a:t>
              </a:r>
              <a:endParaRPr lang="zh-CN" altLang="en-US" sz="3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920A4E6-E0B5-7F2D-9401-1DAEBCA15DB8}"/>
              </a:ext>
            </a:extLst>
          </p:cNvPr>
          <p:cNvGrpSpPr/>
          <p:nvPr/>
        </p:nvGrpSpPr>
        <p:grpSpPr>
          <a:xfrm>
            <a:off x="3232707" y="3628753"/>
            <a:ext cx="5834159" cy="668616"/>
            <a:chOff x="1556904" y="2898239"/>
            <a:chExt cx="5834159" cy="668616"/>
          </a:xfrm>
        </p:grpSpPr>
        <p:sp>
          <p:nvSpPr>
            <p:cNvPr id="18" name="TextBox 76">
              <a:extLst>
                <a:ext uri="{FF2B5EF4-FFF2-40B4-BE49-F238E27FC236}">
                  <a16:creationId xmlns:a16="http://schemas.microsoft.com/office/drawing/2014/main" id="{D23F62DD-2558-A8E6-E154-F68939E5990D}"/>
                </a:ext>
              </a:extLst>
            </p:cNvPr>
            <p:cNvSpPr txBox="1"/>
            <p:nvPr/>
          </p:nvSpPr>
          <p:spPr>
            <a:xfrm>
              <a:off x="2412727" y="3001714"/>
              <a:ext cx="4978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EDA </a:t>
              </a:r>
              <a:r>
                <a:rPr lang="en-US" altLang="zh-CN" sz="240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Exploratory Data Analysis 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圆角矩形 26">
              <a:extLst>
                <a:ext uri="{FF2B5EF4-FFF2-40B4-BE49-F238E27FC236}">
                  <a16:creationId xmlns:a16="http://schemas.microsoft.com/office/drawing/2014/main" id="{12486A66-72B8-A153-8340-26DCE9BA7B02}"/>
                </a:ext>
              </a:extLst>
            </p:cNvPr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A173D5C-E627-6CE2-19C0-5BF658B4DF5A}"/>
              </a:ext>
            </a:extLst>
          </p:cNvPr>
          <p:cNvGrpSpPr/>
          <p:nvPr/>
        </p:nvGrpSpPr>
        <p:grpSpPr>
          <a:xfrm>
            <a:off x="5105891" y="4764217"/>
            <a:ext cx="5679269" cy="668616"/>
            <a:chOff x="1556904" y="2898239"/>
            <a:chExt cx="5679269" cy="668616"/>
          </a:xfrm>
        </p:grpSpPr>
        <p:sp>
          <p:nvSpPr>
            <p:cNvPr id="45" name="TextBox 76">
              <a:extLst>
                <a:ext uri="{FF2B5EF4-FFF2-40B4-BE49-F238E27FC236}">
                  <a16:creationId xmlns:a16="http://schemas.microsoft.com/office/drawing/2014/main" id="{F15980B0-85ED-89DC-9198-8B4CEE868B19}"/>
                </a:ext>
              </a:extLst>
            </p:cNvPr>
            <p:cNvSpPr txBox="1"/>
            <p:nvPr/>
          </p:nvSpPr>
          <p:spPr>
            <a:xfrm>
              <a:off x="2412726" y="3001714"/>
              <a:ext cx="4823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Splitting and preprocessing</a:t>
              </a:r>
            </a:p>
          </p:txBody>
        </p:sp>
        <p:sp>
          <p:nvSpPr>
            <p:cNvPr id="46" name="圆角矩形 26">
              <a:extLst>
                <a:ext uri="{FF2B5EF4-FFF2-40B4-BE49-F238E27FC236}">
                  <a16:creationId xmlns:a16="http://schemas.microsoft.com/office/drawing/2014/main" id="{7F4E0CD2-0E4D-3926-B1F8-51A0BB54C975}"/>
                </a:ext>
              </a:extLst>
            </p:cNvPr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6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10843262" y="1564950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25">
            <a:extLst>
              <a:ext uri="{FF2B5EF4-FFF2-40B4-BE49-F238E27FC236}">
                <a16:creationId xmlns:a16="http://schemas.microsoft.com/office/drawing/2014/main" id="{3DA0F8BD-7BD7-8508-FB78-0A7A2D499275}"/>
              </a:ext>
            </a:extLst>
          </p:cNvPr>
          <p:cNvSpPr/>
          <p:nvPr/>
        </p:nvSpPr>
        <p:spPr>
          <a:xfrm>
            <a:off x="2446020" y="1197616"/>
            <a:ext cx="8067403" cy="530343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8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29CA61-3378-D966-9C56-560BF64EDCCC}"/>
              </a:ext>
            </a:extLst>
          </p:cNvPr>
          <p:cNvSpPr/>
          <p:nvPr/>
        </p:nvSpPr>
        <p:spPr>
          <a:xfrm>
            <a:off x="1181099" y="1897050"/>
            <a:ext cx="2929932" cy="2929932"/>
          </a:xfrm>
          <a:prstGeom prst="rect">
            <a:avLst/>
          </a:pr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14285C-F934-21A9-DE98-A7FEB1E5E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5" r="5204"/>
          <a:stretch/>
        </p:blipFill>
        <p:spPr>
          <a:xfrm>
            <a:off x="4356503" y="2380916"/>
            <a:ext cx="5911448" cy="38283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0037608-84F5-1BC2-9640-570A918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3" y="2580970"/>
            <a:ext cx="2887155" cy="195809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C0E295D-0385-A711-CAE1-CD65D7D90B73}"/>
              </a:ext>
            </a:extLst>
          </p:cNvPr>
          <p:cNvSpPr txBox="1"/>
          <p:nvPr/>
        </p:nvSpPr>
        <p:spPr>
          <a:xfrm>
            <a:off x="4651467" y="1347125"/>
            <a:ext cx="4474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OYO  Hotels &amp; Homes </a:t>
            </a:r>
            <a:endParaRPr lang="zh-CN" alt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任意多边形 15"/>
          <p:cNvSpPr/>
          <p:nvPr/>
        </p:nvSpPr>
        <p:spPr>
          <a:xfrm rot="10800000">
            <a:off x="1032279" y="6020467"/>
            <a:ext cx="377527" cy="377527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195522-8528-A585-C160-C1B6D91E424C}"/>
              </a:ext>
            </a:extLst>
          </p:cNvPr>
          <p:cNvGrpSpPr/>
          <p:nvPr/>
        </p:nvGrpSpPr>
        <p:grpSpPr>
          <a:xfrm>
            <a:off x="9698658" y="310461"/>
            <a:ext cx="1492923" cy="452118"/>
            <a:chOff x="655320" y="289367"/>
            <a:chExt cx="895688" cy="452118"/>
          </a:xfrm>
        </p:grpSpPr>
        <p:sp>
          <p:nvSpPr>
            <p:cNvPr id="29" name="圆角矩形 19">
              <a:extLst>
                <a:ext uri="{FF2B5EF4-FFF2-40B4-BE49-F238E27FC236}">
                  <a16:creationId xmlns:a16="http://schemas.microsoft.com/office/drawing/2014/main" id="{8658048C-F116-CDBA-00D2-6B39F21D6748}"/>
                </a:ext>
              </a:extLst>
            </p:cNvPr>
            <p:cNvSpPr/>
            <p:nvPr/>
          </p:nvSpPr>
          <p:spPr>
            <a:xfrm>
              <a:off x="655320" y="289367"/>
              <a:ext cx="895688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9C9A40-3D3D-D043-00C4-4D75AAD20102}"/>
                </a:ext>
              </a:extLst>
            </p:cNvPr>
            <p:cNvSpPr txBox="1"/>
            <p:nvPr/>
          </p:nvSpPr>
          <p:spPr>
            <a:xfrm>
              <a:off x="708876" y="335854"/>
              <a:ext cx="80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OYO Intro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E07478A-065E-E652-4C6D-E411A451DF4B}"/>
              </a:ext>
            </a:extLst>
          </p:cNvPr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60BC441-3C1A-7BFE-48EC-E07FC4E8AE2C}"/>
                </a:ext>
              </a:extLst>
            </p:cNvPr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E366F2B-7C77-B0BC-E09C-5FACDE08D2B6}"/>
                </a:ext>
              </a:extLst>
            </p:cNvPr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403456D-2BC6-CB5F-6176-501CFAEC0208}"/>
              </a:ext>
            </a:extLst>
          </p:cNvPr>
          <p:cNvGrpSpPr/>
          <p:nvPr/>
        </p:nvGrpSpPr>
        <p:grpSpPr>
          <a:xfrm>
            <a:off x="333232" y="0"/>
            <a:ext cx="3169924" cy="721657"/>
            <a:chOff x="333232" y="0"/>
            <a:chExt cx="3169924" cy="72165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7D2E800-1549-24CC-5BFA-D5BD2FF3411D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14" name="任意多边形 13"/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5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A65C810-DBB3-6C52-74DE-12050ABDD69B}"/>
                </a:ext>
              </a:extLst>
            </p:cNvPr>
            <p:cNvSpPr txBox="1"/>
            <p:nvPr/>
          </p:nvSpPr>
          <p:spPr>
            <a:xfrm>
              <a:off x="1487122" y="71724"/>
              <a:ext cx="20160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Intro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27EB17E-C859-98A0-83E0-6D403F3A4010}"/>
              </a:ext>
            </a:extLst>
          </p:cNvPr>
          <p:cNvSpPr txBox="1"/>
          <p:nvPr/>
        </p:nvSpPr>
        <p:spPr>
          <a:xfrm>
            <a:off x="8021660" y="1808790"/>
            <a:ext cx="316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franchise operation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6D8F5E-31AE-49FC-9038-8100C37C5F97}"/>
              </a:ext>
            </a:extLst>
          </p:cNvPr>
          <p:cNvSpPr txBox="1"/>
          <p:nvPr/>
        </p:nvSpPr>
        <p:spPr>
          <a:xfrm>
            <a:off x="8791595" y="5291950"/>
            <a:ext cx="2875712" cy="646331"/>
          </a:xfrm>
          <a:prstGeom prst="rect">
            <a:avLst/>
          </a:prstGeom>
          <a:solidFill>
            <a:srgbClr val="FA647D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OYO hotels’ distribution in China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93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125">
            <a:extLst>
              <a:ext uri="{FF2B5EF4-FFF2-40B4-BE49-F238E27FC236}">
                <a16:creationId xmlns:a16="http://schemas.microsoft.com/office/drawing/2014/main" id="{189B346E-68F1-8478-7F8D-5EF352258492}"/>
              </a:ext>
            </a:extLst>
          </p:cNvPr>
          <p:cNvSpPr/>
          <p:nvPr/>
        </p:nvSpPr>
        <p:spPr>
          <a:xfrm>
            <a:off x="333233" y="1119239"/>
            <a:ext cx="5969596" cy="530343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8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698658" y="310461"/>
            <a:ext cx="1492923" cy="452118"/>
            <a:chOff x="655320" y="289367"/>
            <a:chExt cx="895688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655320" y="289367"/>
              <a:ext cx="895688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8876" y="335854"/>
              <a:ext cx="80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Problem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68E944-357C-F85D-A161-613A09FF88EC}"/>
              </a:ext>
            </a:extLst>
          </p:cNvPr>
          <p:cNvGrpSpPr/>
          <p:nvPr/>
        </p:nvGrpSpPr>
        <p:grpSpPr>
          <a:xfrm>
            <a:off x="333232" y="0"/>
            <a:ext cx="3169924" cy="721657"/>
            <a:chOff x="333232" y="0"/>
            <a:chExt cx="3169924" cy="72165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E77F221-AAEE-7721-9C6F-3A28629F862B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EF8FA65-1344-5128-CFC0-F5E49985A241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34" name="任意多边形 13">
                  <a:extLst>
                    <a:ext uri="{FF2B5EF4-FFF2-40B4-BE49-F238E27FC236}">
                      <a16:creationId xmlns:a16="http://schemas.microsoft.com/office/drawing/2014/main" id="{F70177BB-72BB-0688-1D03-8A7EC6763AA2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4">
                  <a:extLst>
                    <a:ext uri="{FF2B5EF4-FFF2-40B4-BE49-F238E27FC236}">
                      <a16:creationId xmlns:a16="http://schemas.microsoft.com/office/drawing/2014/main" id="{61988418-30EB-3FF9-9439-BBC7D8E87907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C67167F-8061-0A9C-2FBC-FE1536DAF5DC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25EAFE-315E-8CDE-3B8C-4C065BF1BEE1}"/>
                </a:ext>
              </a:extLst>
            </p:cNvPr>
            <p:cNvSpPr txBox="1"/>
            <p:nvPr/>
          </p:nvSpPr>
          <p:spPr>
            <a:xfrm>
              <a:off x="1487122" y="71724"/>
              <a:ext cx="20160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Intro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6F3F3C75-6600-122B-B843-64355BA1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8" y="1307186"/>
            <a:ext cx="4737168" cy="37410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90A9901-C8F0-30FE-3D6A-30A4EEFA0D17}"/>
              </a:ext>
            </a:extLst>
          </p:cNvPr>
          <p:cNvSpPr txBox="1"/>
          <p:nvPr/>
        </p:nvSpPr>
        <p:spPr>
          <a:xfrm>
            <a:off x="462153" y="5138596"/>
            <a:ext cx="58406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&lt;&lt;Hate and Love of Chinese Independent Hotel Owners: Big Data Report of Chinese Independent Hotel Owners&gt;&gt;</a:t>
            </a:r>
          </a:p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		——OYO Industry Analysis Report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DDF1E43-7AC1-B88F-6BF3-F8B80A9D94E4}"/>
              </a:ext>
            </a:extLst>
          </p:cNvPr>
          <p:cNvSpPr txBox="1"/>
          <p:nvPr/>
        </p:nvSpPr>
        <p:spPr>
          <a:xfrm>
            <a:off x="6829273" y="4263431"/>
            <a:ext cx="48380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This report hopes to predict the rental price of OYO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hotel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according to the property type 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hotel location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so on.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A0DF92-0228-3F61-D3A6-EA2A58D6859C}"/>
              </a:ext>
            </a:extLst>
          </p:cNvPr>
          <p:cNvSpPr txBox="1"/>
          <p:nvPr/>
        </p:nvSpPr>
        <p:spPr>
          <a:xfrm>
            <a:off x="2427743" y="1480492"/>
            <a:ext cx="3875086" cy="1384995"/>
          </a:xfrm>
          <a:prstGeom prst="rect">
            <a:avLst/>
          </a:prstGeom>
          <a:solidFill>
            <a:srgbClr val="FA246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Independent hotels’ distribution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Nearly 80% of independent hotels are located in second-tier and below cities in China. 60% are distributed in third-tier cities and below. It can be said that where there are towns, there are individual hotels.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F9B4DC-2A95-98C1-7D05-C6CBFA3FEA97}"/>
              </a:ext>
            </a:extLst>
          </p:cNvPr>
          <p:cNvSpPr txBox="1"/>
          <p:nvPr/>
        </p:nvSpPr>
        <p:spPr>
          <a:xfrm>
            <a:off x="6829273" y="1119239"/>
            <a:ext cx="483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matrix shape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(5834,25)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variable shape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(5834, )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3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698658" y="310461"/>
            <a:ext cx="1492923" cy="452118"/>
            <a:chOff x="655320" y="289367"/>
            <a:chExt cx="895688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655320" y="289367"/>
              <a:ext cx="895688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8876" y="335854"/>
              <a:ext cx="80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Problem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68E944-357C-F85D-A161-613A09FF88EC}"/>
              </a:ext>
            </a:extLst>
          </p:cNvPr>
          <p:cNvGrpSpPr/>
          <p:nvPr/>
        </p:nvGrpSpPr>
        <p:grpSpPr>
          <a:xfrm>
            <a:off x="333232" y="0"/>
            <a:ext cx="3169924" cy="721657"/>
            <a:chOff x="333232" y="0"/>
            <a:chExt cx="3169924" cy="72165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E77F221-AAEE-7721-9C6F-3A28629F862B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EF8FA65-1344-5128-CFC0-F5E49985A241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34" name="任意多边形 13">
                  <a:extLst>
                    <a:ext uri="{FF2B5EF4-FFF2-40B4-BE49-F238E27FC236}">
                      <a16:creationId xmlns:a16="http://schemas.microsoft.com/office/drawing/2014/main" id="{F70177BB-72BB-0688-1D03-8A7EC6763AA2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4">
                  <a:extLst>
                    <a:ext uri="{FF2B5EF4-FFF2-40B4-BE49-F238E27FC236}">
                      <a16:creationId xmlns:a16="http://schemas.microsoft.com/office/drawing/2014/main" id="{61988418-30EB-3FF9-9439-BBC7D8E87907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C67167F-8061-0A9C-2FBC-FE1536DAF5DC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25EAFE-315E-8CDE-3B8C-4C065BF1BEE1}"/>
                </a:ext>
              </a:extLst>
            </p:cNvPr>
            <p:cNvSpPr txBox="1"/>
            <p:nvPr/>
          </p:nvSpPr>
          <p:spPr>
            <a:xfrm>
              <a:off x="1487122" y="71724"/>
              <a:ext cx="20160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Intro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943DC1-23B2-272E-8F6B-0645D9FE5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8" y="2860763"/>
            <a:ext cx="4572009" cy="2743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79350C-BAC0-8184-919D-04BFE3D0A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60" y="2860763"/>
            <a:ext cx="4572009" cy="274320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5CFA5B5-F5F0-82C8-FE0C-B5D3CD8FAB17}"/>
              </a:ext>
            </a:extLst>
          </p:cNvPr>
          <p:cNvSpPr/>
          <p:nvPr/>
        </p:nvSpPr>
        <p:spPr>
          <a:xfrm>
            <a:off x="715758" y="2436222"/>
            <a:ext cx="666206" cy="3592285"/>
          </a:xfrm>
          <a:prstGeom prst="ellipse">
            <a:avLst/>
          </a:prstGeom>
          <a:noFill/>
          <a:ln w="38100">
            <a:solidFill>
              <a:srgbClr val="FA326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0E050B9-71DE-102C-3450-45E058C4FDF4}"/>
              </a:ext>
            </a:extLst>
          </p:cNvPr>
          <p:cNvSpPr/>
          <p:nvPr/>
        </p:nvSpPr>
        <p:spPr>
          <a:xfrm>
            <a:off x="6662759" y="2534193"/>
            <a:ext cx="666206" cy="3592285"/>
          </a:xfrm>
          <a:prstGeom prst="ellipse">
            <a:avLst/>
          </a:prstGeom>
          <a:noFill/>
          <a:ln w="38100">
            <a:solidFill>
              <a:srgbClr val="FA326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22F401C-FD01-1E71-4864-53280D9E2404}"/>
              </a:ext>
            </a:extLst>
          </p:cNvPr>
          <p:cNvSpPr/>
          <p:nvPr/>
        </p:nvSpPr>
        <p:spPr>
          <a:xfrm>
            <a:off x="1055393" y="1691557"/>
            <a:ext cx="5812972" cy="973265"/>
          </a:xfrm>
          <a:custGeom>
            <a:avLst/>
            <a:gdLst>
              <a:gd name="connsiteX0" fmla="*/ 0 w 5812972"/>
              <a:gd name="connsiteY0" fmla="*/ 757728 h 973265"/>
              <a:gd name="connsiteX1" fmla="*/ 1221377 w 5812972"/>
              <a:gd name="connsiteY1" fmla="*/ 6614 h 973265"/>
              <a:gd name="connsiteX2" fmla="*/ 3246120 w 5812972"/>
              <a:gd name="connsiteY2" fmla="*/ 405031 h 973265"/>
              <a:gd name="connsiteX3" fmla="*/ 4036423 w 5812972"/>
              <a:gd name="connsiteY3" fmla="*/ 653225 h 973265"/>
              <a:gd name="connsiteX4" fmla="*/ 2991394 w 5812972"/>
              <a:gd name="connsiteY4" fmla="*/ 934077 h 973265"/>
              <a:gd name="connsiteX5" fmla="*/ 2658292 w 5812972"/>
              <a:gd name="connsiteY5" fmla="*/ 548722 h 973265"/>
              <a:gd name="connsiteX6" fmla="*/ 3977640 w 5812972"/>
              <a:gd name="connsiteY6" fmla="*/ 215620 h 973265"/>
              <a:gd name="connsiteX7" fmla="*/ 5812972 w 5812972"/>
              <a:gd name="connsiteY7" fmla="*/ 973265 h 97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12972" h="973265">
                <a:moveTo>
                  <a:pt x="0" y="757728"/>
                </a:moveTo>
                <a:cubicBezTo>
                  <a:pt x="340178" y="411562"/>
                  <a:pt x="680357" y="65397"/>
                  <a:pt x="1221377" y="6614"/>
                </a:cubicBezTo>
                <a:cubicBezTo>
                  <a:pt x="1762397" y="-52169"/>
                  <a:pt x="2776946" y="297262"/>
                  <a:pt x="3246120" y="405031"/>
                </a:cubicBezTo>
                <a:cubicBezTo>
                  <a:pt x="3715294" y="512799"/>
                  <a:pt x="4078877" y="565051"/>
                  <a:pt x="4036423" y="653225"/>
                </a:cubicBezTo>
                <a:cubicBezTo>
                  <a:pt x="3993969" y="741399"/>
                  <a:pt x="3221083" y="951494"/>
                  <a:pt x="2991394" y="934077"/>
                </a:cubicBezTo>
                <a:cubicBezTo>
                  <a:pt x="2761706" y="916660"/>
                  <a:pt x="2493918" y="668465"/>
                  <a:pt x="2658292" y="548722"/>
                </a:cubicBezTo>
                <a:cubicBezTo>
                  <a:pt x="2822666" y="428979"/>
                  <a:pt x="3451860" y="144863"/>
                  <a:pt x="3977640" y="215620"/>
                </a:cubicBezTo>
                <a:cubicBezTo>
                  <a:pt x="4503420" y="286377"/>
                  <a:pt x="5503818" y="844814"/>
                  <a:pt x="5812972" y="973265"/>
                </a:cubicBezTo>
              </a:path>
            </a:pathLst>
          </a:custGeom>
          <a:noFill/>
          <a:ln w="28575">
            <a:solidFill>
              <a:srgbClr val="FB914F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34CA6F-DFD3-8865-35AA-82C92CB44A95}"/>
              </a:ext>
            </a:extLst>
          </p:cNvPr>
          <p:cNvGrpSpPr/>
          <p:nvPr/>
        </p:nvGrpSpPr>
        <p:grpSpPr>
          <a:xfrm>
            <a:off x="6868365" y="1108626"/>
            <a:ext cx="4267204" cy="448562"/>
            <a:chOff x="6868365" y="1108626"/>
            <a:chExt cx="4267204" cy="44856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3DF5255-B09D-ACE7-0F40-AF3B57ACB3DA}"/>
                </a:ext>
              </a:extLst>
            </p:cNvPr>
            <p:cNvGrpSpPr/>
            <p:nvPr/>
          </p:nvGrpSpPr>
          <p:grpSpPr>
            <a:xfrm>
              <a:off x="6868365" y="1108626"/>
              <a:ext cx="4267204" cy="448562"/>
              <a:chOff x="6819515" y="1079710"/>
              <a:chExt cx="3127465" cy="448562"/>
            </a:xfrm>
          </p:grpSpPr>
          <p:sp>
            <p:nvSpPr>
              <p:cNvPr id="4" name="Freeform 146">
                <a:extLst>
                  <a:ext uri="{FF2B5EF4-FFF2-40B4-BE49-F238E27FC236}">
                    <a16:creationId xmlns:a16="http://schemas.microsoft.com/office/drawing/2014/main" id="{44629249-949C-6E14-D5E0-BEC7A9D63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515" y="1079927"/>
                <a:ext cx="509450" cy="448345"/>
              </a:xfrm>
              <a:custGeom>
                <a:avLst/>
                <a:gdLst>
                  <a:gd name="T0" fmla="*/ 132 w 902"/>
                  <a:gd name="T1" fmla="*/ 456 h 456"/>
                  <a:gd name="T2" fmla="*/ 0 w 902"/>
                  <a:gd name="T3" fmla="*/ 227 h 456"/>
                  <a:gd name="T4" fmla="*/ 132 w 902"/>
                  <a:gd name="T5" fmla="*/ 0 h 456"/>
                  <a:gd name="T6" fmla="*/ 770 w 902"/>
                  <a:gd name="T7" fmla="*/ 0 h 456"/>
                  <a:gd name="T8" fmla="*/ 902 w 902"/>
                  <a:gd name="T9" fmla="*/ 227 h 456"/>
                  <a:gd name="T10" fmla="*/ 770 w 902"/>
                  <a:gd name="T11" fmla="*/ 456 h 456"/>
                  <a:gd name="T12" fmla="*/ 132 w 902"/>
                  <a:gd name="T13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2" h="456">
                    <a:moveTo>
                      <a:pt x="132" y="456"/>
                    </a:moveTo>
                    <a:lnTo>
                      <a:pt x="0" y="227"/>
                    </a:lnTo>
                    <a:lnTo>
                      <a:pt x="132" y="0"/>
                    </a:lnTo>
                    <a:lnTo>
                      <a:pt x="770" y="0"/>
                    </a:lnTo>
                    <a:lnTo>
                      <a:pt x="902" y="227"/>
                    </a:lnTo>
                    <a:lnTo>
                      <a:pt x="770" y="456"/>
                    </a:lnTo>
                    <a:lnTo>
                      <a:pt x="132" y="456"/>
                    </a:lnTo>
                    <a:close/>
                  </a:path>
                </a:pathLst>
              </a:cu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DB05B94-54B6-8261-03FF-2E4297D06A99}"/>
                  </a:ext>
                </a:extLst>
              </p:cNvPr>
              <p:cNvSpPr/>
              <p:nvPr/>
            </p:nvSpPr>
            <p:spPr>
              <a:xfrm>
                <a:off x="7079683" y="1079710"/>
                <a:ext cx="2867297" cy="448345"/>
              </a:xfrm>
              <a:prstGeom prst="rect">
                <a:avLst/>
              </a:pr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492A081-CFDD-4255-6C66-1190E964224E}"/>
                </a:ext>
              </a:extLst>
            </p:cNvPr>
            <p:cNvSpPr txBox="1"/>
            <p:nvPr/>
          </p:nvSpPr>
          <p:spPr>
            <a:xfrm>
              <a:off x="7122521" y="1148132"/>
              <a:ext cx="390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Target variable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rental price / $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8BABC1-3B55-8E1B-D60E-A06906D16C6C}"/>
              </a:ext>
            </a:extLst>
          </p:cNvPr>
          <p:cNvGrpSpPr/>
          <p:nvPr/>
        </p:nvGrpSpPr>
        <p:grpSpPr>
          <a:xfrm>
            <a:off x="6868365" y="1761338"/>
            <a:ext cx="4267204" cy="448562"/>
            <a:chOff x="6868365" y="1108626"/>
            <a:chExt cx="4267204" cy="44856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DDEF56-18D2-B481-D84F-FEB10B1C28E0}"/>
                </a:ext>
              </a:extLst>
            </p:cNvPr>
            <p:cNvGrpSpPr/>
            <p:nvPr/>
          </p:nvGrpSpPr>
          <p:grpSpPr>
            <a:xfrm>
              <a:off x="6868365" y="1108626"/>
              <a:ext cx="4267204" cy="448562"/>
              <a:chOff x="6819515" y="1079710"/>
              <a:chExt cx="3127465" cy="448562"/>
            </a:xfrm>
          </p:grpSpPr>
          <p:sp>
            <p:nvSpPr>
              <p:cNvPr id="22" name="Freeform 146">
                <a:extLst>
                  <a:ext uri="{FF2B5EF4-FFF2-40B4-BE49-F238E27FC236}">
                    <a16:creationId xmlns:a16="http://schemas.microsoft.com/office/drawing/2014/main" id="{CCB70F19-95E4-831C-9C6C-EDC1C837D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515" y="1079927"/>
                <a:ext cx="509450" cy="448345"/>
              </a:xfrm>
              <a:custGeom>
                <a:avLst/>
                <a:gdLst>
                  <a:gd name="T0" fmla="*/ 132 w 902"/>
                  <a:gd name="T1" fmla="*/ 456 h 456"/>
                  <a:gd name="T2" fmla="*/ 0 w 902"/>
                  <a:gd name="T3" fmla="*/ 227 h 456"/>
                  <a:gd name="T4" fmla="*/ 132 w 902"/>
                  <a:gd name="T5" fmla="*/ 0 h 456"/>
                  <a:gd name="T6" fmla="*/ 770 w 902"/>
                  <a:gd name="T7" fmla="*/ 0 h 456"/>
                  <a:gd name="T8" fmla="*/ 902 w 902"/>
                  <a:gd name="T9" fmla="*/ 227 h 456"/>
                  <a:gd name="T10" fmla="*/ 770 w 902"/>
                  <a:gd name="T11" fmla="*/ 456 h 456"/>
                  <a:gd name="T12" fmla="*/ 132 w 902"/>
                  <a:gd name="T13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2" h="456">
                    <a:moveTo>
                      <a:pt x="132" y="456"/>
                    </a:moveTo>
                    <a:lnTo>
                      <a:pt x="0" y="227"/>
                    </a:lnTo>
                    <a:lnTo>
                      <a:pt x="132" y="0"/>
                    </a:lnTo>
                    <a:lnTo>
                      <a:pt x="770" y="0"/>
                    </a:lnTo>
                    <a:lnTo>
                      <a:pt x="902" y="227"/>
                    </a:lnTo>
                    <a:lnTo>
                      <a:pt x="770" y="456"/>
                    </a:lnTo>
                    <a:lnTo>
                      <a:pt x="132" y="456"/>
                    </a:lnTo>
                    <a:close/>
                  </a:path>
                </a:pathLst>
              </a:cu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A84B687-A83F-A8AC-42A1-21E933203D09}"/>
                  </a:ext>
                </a:extLst>
              </p:cNvPr>
              <p:cNvSpPr/>
              <p:nvPr/>
            </p:nvSpPr>
            <p:spPr>
              <a:xfrm>
                <a:off x="7079683" y="1079710"/>
                <a:ext cx="2867297" cy="448345"/>
              </a:xfrm>
              <a:prstGeom prst="rect">
                <a:avLst/>
              </a:pr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DB57E38-40F9-C4AC-F40E-E87873939A01}"/>
                </a:ext>
              </a:extLst>
            </p:cNvPr>
            <p:cNvSpPr txBox="1"/>
            <p:nvPr/>
          </p:nvSpPr>
          <p:spPr>
            <a:xfrm>
              <a:off x="7291250" y="1148132"/>
              <a:ext cx="364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Regression  /  Right-skewed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4116FDA-9EC8-CB4F-BEF0-00AA43CFABC4}"/>
              </a:ext>
            </a:extLst>
          </p:cNvPr>
          <p:cNvSpPr txBox="1"/>
          <p:nvPr/>
        </p:nvSpPr>
        <p:spPr>
          <a:xfrm>
            <a:off x="1435311" y="1303233"/>
            <a:ext cx="28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highlight>
                  <a:srgbClr val="1F2136"/>
                </a:highlight>
              </a:rPr>
              <a:t>Enlarge the coordinate axis by log function</a:t>
            </a:r>
            <a:endParaRPr lang="zh-CN" altLang="en-US" dirty="0">
              <a:solidFill>
                <a:schemeClr val="bg1"/>
              </a:solidFill>
              <a:highlight>
                <a:srgbClr val="1F213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72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698658" y="310461"/>
            <a:ext cx="1492923" cy="452118"/>
            <a:chOff x="655320" y="289367"/>
            <a:chExt cx="895688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655320" y="289367"/>
              <a:ext cx="895688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8876" y="335854"/>
              <a:ext cx="80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Data From 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52790" y="1548246"/>
            <a:ext cx="2496152" cy="3350324"/>
            <a:chOff x="1027704" y="1725480"/>
            <a:chExt cx="2108461" cy="2929572"/>
          </a:xfrm>
        </p:grpSpPr>
        <p:sp>
          <p:nvSpPr>
            <p:cNvPr id="76" name="矩形 75"/>
            <p:cNvSpPr/>
            <p:nvPr/>
          </p:nvSpPr>
          <p:spPr>
            <a:xfrm>
              <a:off x="1027704" y="1725480"/>
              <a:ext cx="2074313" cy="235053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27704" y="4076019"/>
              <a:ext cx="2074313" cy="579033"/>
            </a:xfrm>
            <a:prstGeom prst="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08004" y="4136828"/>
              <a:ext cx="1928161" cy="5113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OYO APP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43876" y="1548246"/>
            <a:ext cx="2579102" cy="3350325"/>
            <a:chOff x="3793817" y="1725480"/>
            <a:chExt cx="2178527" cy="2929572"/>
          </a:xfrm>
        </p:grpSpPr>
        <p:sp>
          <p:nvSpPr>
            <p:cNvPr id="77" name="矩形 76"/>
            <p:cNvSpPr/>
            <p:nvPr/>
          </p:nvSpPr>
          <p:spPr>
            <a:xfrm>
              <a:off x="3793817" y="1725480"/>
              <a:ext cx="2074313" cy="2350539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3793817" y="4076019"/>
              <a:ext cx="2074313" cy="579033"/>
            </a:xfrm>
            <a:prstGeom prst="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3962408" y="4117327"/>
              <a:ext cx="2009936" cy="5113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XieCheng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34956" y="1548246"/>
            <a:ext cx="2521659" cy="3350325"/>
            <a:chOff x="6559930" y="1725480"/>
            <a:chExt cx="2130007" cy="2929572"/>
          </a:xfrm>
        </p:grpSpPr>
        <p:sp>
          <p:nvSpPr>
            <p:cNvPr id="78" name="矩形 77"/>
            <p:cNvSpPr/>
            <p:nvPr/>
          </p:nvSpPr>
          <p:spPr>
            <a:xfrm>
              <a:off x="6559930" y="1725480"/>
              <a:ext cx="2074313" cy="2350539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6559930" y="4076019"/>
              <a:ext cx="2074313" cy="579033"/>
            </a:xfrm>
            <a:prstGeom prst="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6852604" y="4111617"/>
              <a:ext cx="1837333" cy="5113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MeiTuan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326043" y="1548246"/>
            <a:ext cx="2455725" cy="3350325"/>
            <a:chOff x="9326043" y="1725480"/>
            <a:chExt cx="2074313" cy="2929572"/>
          </a:xfrm>
        </p:grpSpPr>
        <p:sp>
          <p:nvSpPr>
            <p:cNvPr id="79" name="矩形 78"/>
            <p:cNvSpPr/>
            <p:nvPr/>
          </p:nvSpPr>
          <p:spPr>
            <a:xfrm>
              <a:off x="9326043" y="1725480"/>
              <a:ext cx="2074313" cy="2350539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9326043" y="4076019"/>
              <a:ext cx="2074313" cy="579033"/>
            </a:xfrm>
            <a:prstGeom prst="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9747099" y="4106539"/>
              <a:ext cx="1444829" cy="5113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Fei </a:t>
              </a:r>
              <a:r>
                <a:rPr lang="en-US" altLang="zh-CN" sz="3200" dirty="0" err="1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zhu</a:t>
              </a:r>
              <a:endParaRPr lang="zh-CN" altLang="en-US" sz="32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52790" y="5633944"/>
            <a:ext cx="11313396" cy="664412"/>
            <a:chOff x="1080537" y="5182187"/>
            <a:chExt cx="11313396" cy="664412"/>
          </a:xfrm>
        </p:grpSpPr>
        <p:sp>
          <p:nvSpPr>
            <p:cNvPr id="93" name="文本框 92"/>
            <p:cNvSpPr txBox="1"/>
            <p:nvPr/>
          </p:nvSpPr>
          <p:spPr>
            <a:xfrm>
              <a:off x="2208919" y="5423726"/>
              <a:ext cx="10185014" cy="42287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hlinkClick r:id="rId7"/>
                </a:rPr>
                <a:t>Oyo Rental Price Prediction in China | Kaggle</a:t>
              </a:r>
              <a:endParaRPr lang="zh-CN" altLang="en-US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1080537" y="5182187"/>
              <a:ext cx="58069" cy="577105"/>
            </a:xfrm>
            <a:prstGeom prst="roundRect">
              <a:avLst>
                <a:gd name="adj" fmla="val 0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77DDFEB-2C69-8F5D-7EEA-3E8CFEE54B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977"/>
          <a:stretch/>
        </p:blipFill>
        <p:spPr>
          <a:xfrm>
            <a:off x="352791" y="1548246"/>
            <a:ext cx="1224475" cy="26881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D373DD-A4CB-0164-C80D-E36B877D8F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723"/>
          <a:stretch/>
        </p:blipFill>
        <p:spPr>
          <a:xfrm>
            <a:off x="1577266" y="1548246"/>
            <a:ext cx="1231248" cy="26881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10E73F-63AA-C520-1A18-A927FE6D56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983"/>
          <a:stretch/>
        </p:blipFill>
        <p:spPr>
          <a:xfrm>
            <a:off x="3343873" y="1548246"/>
            <a:ext cx="2455724" cy="26881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BAFAF0-019C-5282-8FCC-1058481945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1221" b="255"/>
          <a:stretch/>
        </p:blipFill>
        <p:spPr>
          <a:xfrm>
            <a:off x="6334957" y="1548247"/>
            <a:ext cx="2455725" cy="268812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BF495CA-83E6-2753-FBD6-F5560F192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133" y="1548245"/>
            <a:ext cx="2447634" cy="268812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F1580C5-4309-6FD9-F452-6AEBC0B09A81}"/>
              </a:ext>
            </a:extLst>
          </p:cNvPr>
          <p:cNvSpPr/>
          <p:nvPr/>
        </p:nvSpPr>
        <p:spPr>
          <a:xfrm>
            <a:off x="525814" y="5955989"/>
            <a:ext cx="2282700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Kaggle</a:t>
            </a:r>
            <a:endParaRPr lang="zh-CN" altLang="en-US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33BA53-4B47-A93C-E99B-260ECA1BB022}"/>
              </a:ext>
            </a:extLst>
          </p:cNvPr>
          <p:cNvSpPr/>
          <p:nvPr/>
        </p:nvSpPr>
        <p:spPr>
          <a:xfrm>
            <a:off x="488801" y="5465898"/>
            <a:ext cx="10646767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OYO APP ,  Chinese OTA platform : </a:t>
            </a:r>
            <a:r>
              <a:rPr lang="en-US" altLang="zh-CN" dirty="0" err="1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XieCheng</a:t>
            </a:r>
            <a:r>
              <a:rPr lang="en-US" altLang="zh-CN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/ </a:t>
            </a:r>
            <a:r>
              <a:rPr lang="en-US" altLang="zh-CN" dirty="0" err="1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MeiTuan</a:t>
            </a:r>
            <a:r>
              <a:rPr lang="en-US" altLang="zh-CN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FeiZhu</a:t>
            </a:r>
            <a:endParaRPr lang="zh-CN" altLang="en-US" dirty="0">
              <a:solidFill>
                <a:schemeClr val="bg1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3169924" cy="721657"/>
            <a:chOff x="333232" y="0"/>
            <a:chExt cx="3169924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12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20160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Intro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6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25">
            <a:extLst>
              <a:ext uri="{FF2B5EF4-FFF2-40B4-BE49-F238E27FC236}">
                <a16:creationId xmlns:a16="http://schemas.microsoft.com/office/drawing/2014/main" id="{0E5D73EA-FCE0-D022-BF42-4A1B3F9F9166}"/>
              </a:ext>
            </a:extLst>
          </p:cNvPr>
          <p:cNvSpPr/>
          <p:nvPr/>
        </p:nvSpPr>
        <p:spPr>
          <a:xfrm>
            <a:off x="577627" y="1101272"/>
            <a:ext cx="5229906" cy="5305967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8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Num classification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02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EDA </a:t>
              </a:r>
              <a:r>
                <a:rPr lang="en-US" altLang="zh-CN" sz="2400" b="1" i="0" dirty="0">
                  <a:solidFill>
                    <a:schemeClr val="bg1"/>
                  </a:solidFill>
                  <a:effectLst/>
                  <a:latin typeface="Helvetica Neue"/>
                </a:rPr>
                <a:t>Exploratory Data Analysis 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FC362CC-B82D-5AAF-9909-89BF9B6E9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6" y="1612326"/>
            <a:ext cx="7113874" cy="4268324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F4A09B18-F6C4-6200-00D6-9FDEEC802246}"/>
              </a:ext>
            </a:extLst>
          </p:cNvPr>
          <p:cNvSpPr/>
          <p:nvPr/>
        </p:nvSpPr>
        <p:spPr>
          <a:xfrm>
            <a:off x="5595871" y="2202287"/>
            <a:ext cx="611746" cy="611747"/>
          </a:xfrm>
          <a:prstGeom prst="ellipse">
            <a:avLst/>
          </a:prstGeom>
          <a:noFill/>
          <a:ln w="38100">
            <a:solidFill>
              <a:srgbClr val="FA32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8536B78-65FD-FFBE-DB5C-2BEBCD861CE6}"/>
              </a:ext>
            </a:extLst>
          </p:cNvPr>
          <p:cNvSpPr/>
          <p:nvPr/>
        </p:nvSpPr>
        <p:spPr>
          <a:xfrm>
            <a:off x="4842457" y="1951149"/>
            <a:ext cx="611746" cy="611747"/>
          </a:xfrm>
          <a:prstGeom prst="ellipse">
            <a:avLst/>
          </a:prstGeom>
          <a:noFill/>
          <a:ln w="38100">
            <a:solidFill>
              <a:srgbClr val="FA32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1BE0EA2-D799-43AB-62E2-CF960E97DDBF}"/>
              </a:ext>
            </a:extLst>
          </p:cNvPr>
          <p:cNvSpPr/>
          <p:nvPr/>
        </p:nvSpPr>
        <p:spPr>
          <a:xfrm>
            <a:off x="5180543" y="2002665"/>
            <a:ext cx="2920268" cy="2048682"/>
          </a:xfrm>
          <a:custGeom>
            <a:avLst/>
            <a:gdLst>
              <a:gd name="connsiteX0" fmla="*/ 28961 w 2920268"/>
              <a:gd name="connsiteY0" fmla="*/ 566670 h 2048682"/>
              <a:gd name="connsiteX1" fmla="*/ 119113 w 2920268"/>
              <a:gd name="connsiteY1" fmla="*/ 1493949 h 2048682"/>
              <a:gd name="connsiteX2" fmla="*/ 981998 w 2920268"/>
              <a:gd name="connsiteY2" fmla="*/ 1642056 h 2048682"/>
              <a:gd name="connsiteX3" fmla="*/ 717981 w 2920268"/>
              <a:gd name="connsiteY3" fmla="*/ 1178417 h 2048682"/>
              <a:gd name="connsiteX4" fmla="*/ 273660 w 2920268"/>
              <a:gd name="connsiteY4" fmla="*/ 1358721 h 2048682"/>
              <a:gd name="connsiteX5" fmla="*/ 518358 w 2920268"/>
              <a:gd name="connsiteY5" fmla="*/ 1918952 h 2048682"/>
              <a:gd name="connsiteX6" fmla="*/ 1445637 w 2920268"/>
              <a:gd name="connsiteY6" fmla="*/ 1867436 h 2048682"/>
              <a:gd name="connsiteX7" fmla="*/ 2920268 w 2920268"/>
              <a:gd name="connsiteY7" fmla="*/ 0 h 204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0268" h="2048682">
                <a:moveTo>
                  <a:pt x="28961" y="566670"/>
                </a:moveTo>
                <a:cubicBezTo>
                  <a:pt x="-5383" y="940694"/>
                  <a:pt x="-39727" y="1314718"/>
                  <a:pt x="119113" y="1493949"/>
                </a:cubicBezTo>
                <a:cubicBezTo>
                  <a:pt x="277953" y="1673180"/>
                  <a:pt x="882187" y="1694645"/>
                  <a:pt x="981998" y="1642056"/>
                </a:cubicBezTo>
                <a:cubicBezTo>
                  <a:pt x="1081809" y="1589467"/>
                  <a:pt x="836037" y="1225639"/>
                  <a:pt x="717981" y="1178417"/>
                </a:cubicBezTo>
                <a:cubicBezTo>
                  <a:pt x="599925" y="1131195"/>
                  <a:pt x="306930" y="1235299"/>
                  <a:pt x="273660" y="1358721"/>
                </a:cubicBezTo>
                <a:cubicBezTo>
                  <a:pt x="240390" y="1482143"/>
                  <a:pt x="323028" y="1834166"/>
                  <a:pt x="518358" y="1918952"/>
                </a:cubicBezTo>
                <a:cubicBezTo>
                  <a:pt x="713688" y="2003738"/>
                  <a:pt x="1045319" y="2187261"/>
                  <a:pt x="1445637" y="1867436"/>
                </a:cubicBezTo>
                <a:cubicBezTo>
                  <a:pt x="1845955" y="1547611"/>
                  <a:pt x="2660544" y="326265"/>
                  <a:pt x="2920268" y="0"/>
                </a:cubicBezTo>
              </a:path>
            </a:pathLst>
          </a:custGeom>
          <a:noFill/>
          <a:ln w="28575">
            <a:solidFill>
              <a:srgbClr val="FA246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8DC9EBA-34AF-2D85-DD1F-136AD81013F8}"/>
              </a:ext>
            </a:extLst>
          </p:cNvPr>
          <p:cNvSpPr/>
          <p:nvPr/>
        </p:nvSpPr>
        <p:spPr>
          <a:xfrm>
            <a:off x="5807532" y="2781837"/>
            <a:ext cx="1488350" cy="709337"/>
          </a:xfrm>
          <a:custGeom>
            <a:avLst/>
            <a:gdLst>
              <a:gd name="connsiteX0" fmla="*/ 20158 w 1488350"/>
              <a:gd name="connsiteY0" fmla="*/ 0 h 709337"/>
              <a:gd name="connsiteX1" fmla="*/ 65234 w 1488350"/>
              <a:gd name="connsiteY1" fmla="*/ 399245 h 709337"/>
              <a:gd name="connsiteX2" fmla="*/ 561071 w 1488350"/>
              <a:gd name="connsiteY2" fmla="*/ 708338 h 709337"/>
              <a:gd name="connsiteX3" fmla="*/ 1488350 w 1488350"/>
              <a:gd name="connsiteY3" fmla="*/ 296214 h 70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8350" h="709337">
                <a:moveTo>
                  <a:pt x="20158" y="0"/>
                </a:moveTo>
                <a:cubicBezTo>
                  <a:pt x="-2380" y="140594"/>
                  <a:pt x="-24918" y="281189"/>
                  <a:pt x="65234" y="399245"/>
                </a:cubicBezTo>
                <a:cubicBezTo>
                  <a:pt x="155386" y="517301"/>
                  <a:pt x="323885" y="725510"/>
                  <a:pt x="561071" y="708338"/>
                </a:cubicBezTo>
                <a:cubicBezTo>
                  <a:pt x="798257" y="691166"/>
                  <a:pt x="1143303" y="493690"/>
                  <a:pt x="1488350" y="296214"/>
                </a:cubicBezTo>
              </a:path>
            </a:pathLst>
          </a:custGeom>
          <a:noFill/>
          <a:ln w="38100">
            <a:solidFill>
              <a:srgbClr val="FA24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9E490E6-1E5D-60D3-12DC-46DFCC08E288}"/>
              </a:ext>
            </a:extLst>
          </p:cNvPr>
          <p:cNvSpPr/>
          <p:nvPr/>
        </p:nvSpPr>
        <p:spPr>
          <a:xfrm>
            <a:off x="7997780" y="1899634"/>
            <a:ext cx="206062" cy="206062"/>
          </a:xfrm>
          <a:prstGeom prst="ellipse">
            <a:avLst/>
          </a:prstGeom>
          <a:solidFill>
            <a:srgbClr val="F2F2F2">
              <a:alpha val="72941"/>
            </a:srgbClr>
          </a:solidFill>
          <a:ln>
            <a:solidFill>
              <a:srgbClr val="FA2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8DAFD55-00C9-9310-1ED1-72996260A7D3}"/>
              </a:ext>
            </a:extLst>
          </p:cNvPr>
          <p:cNvSpPr txBox="1"/>
          <p:nvPr/>
        </p:nvSpPr>
        <p:spPr>
          <a:xfrm>
            <a:off x="8293993" y="1802177"/>
            <a:ext cx="271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point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C27C6F-CB04-22DB-6FEA-0B1C2016C195}"/>
              </a:ext>
            </a:extLst>
          </p:cNvPr>
          <p:cNvSpPr/>
          <p:nvPr/>
        </p:nvSpPr>
        <p:spPr>
          <a:xfrm>
            <a:off x="7997780" y="3261290"/>
            <a:ext cx="206062" cy="206062"/>
          </a:xfrm>
          <a:prstGeom prst="ellipse">
            <a:avLst/>
          </a:prstGeom>
          <a:solidFill>
            <a:srgbClr val="F2F2F2">
              <a:alpha val="72941"/>
            </a:srgbClr>
          </a:solidFill>
          <a:ln>
            <a:solidFill>
              <a:srgbClr val="FA2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456B50-CDE8-AB56-9211-DE8FC4A21A0C}"/>
              </a:ext>
            </a:extLst>
          </p:cNvPr>
          <p:cNvSpPr txBox="1"/>
          <p:nvPr/>
        </p:nvSpPr>
        <p:spPr>
          <a:xfrm>
            <a:off x="8293993" y="3175671"/>
            <a:ext cx="342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Scatter of Accommodate and Rental price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8CD3811-9A87-7C96-9DFF-389CB48A47B0}"/>
              </a:ext>
            </a:extLst>
          </p:cNvPr>
          <p:cNvSpPr/>
          <p:nvPr/>
        </p:nvSpPr>
        <p:spPr>
          <a:xfrm>
            <a:off x="7997780" y="4765940"/>
            <a:ext cx="206062" cy="206062"/>
          </a:xfrm>
          <a:prstGeom prst="ellipse">
            <a:avLst/>
          </a:prstGeom>
          <a:solidFill>
            <a:srgbClr val="F2F2F2">
              <a:alpha val="72941"/>
            </a:srgbClr>
          </a:solidFill>
          <a:ln>
            <a:solidFill>
              <a:srgbClr val="FA2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F5389F-27E7-D336-D4EC-8D7B0AAFBDE0}"/>
              </a:ext>
            </a:extLst>
          </p:cNvPr>
          <p:cNvSpPr txBox="1"/>
          <p:nvPr/>
        </p:nvSpPr>
        <p:spPr>
          <a:xfrm>
            <a:off x="8293993" y="4550248"/>
            <a:ext cx="2841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 plot can't show unusually high prices.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4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classification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02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EDA </a:t>
              </a:r>
              <a:r>
                <a:rPr lang="en-US" altLang="zh-CN" sz="2400" b="1" i="0" dirty="0">
                  <a:solidFill>
                    <a:schemeClr val="bg1"/>
                  </a:solidFill>
                  <a:effectLst/>
                  <a:latin typeface="Helvetica Neue"/>
                </a:rPr>
                <a:t>Exploratory Data Analysis 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1001D97-EC1F-4FBB-FCE2-79E8CB3E9D76}"/>
              </a:ext>
            </a:extLst>
          </p:cNvPr>
          <p:cNvSpPr/>
          <p:nvPr/>
        </p:nvSpPr>
        <p:spPr>
          <a:xfrm>
            <a:off x="720686" y="1354272"/>
            <a:ext cx="6226936" cy="495836"/>
          </a:xfrm>
          <a:prstGeom prst="roundRect">
            <a:avLst/>
          </a:prstGeom>
          <a:solidFill>
            <a:srgbClr val="FA6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FF0859-3A6A-7057-1EA6-13FEE118E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6" y="2294396"/>
            <a:ext cx="10537065" cy="42148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C7F0D5A-BE79-80E2-5E07-0DDAD1B02E97}"/>
              </a:ext>
            </a:extLst>
          </p:cNvPr>
          <p:cNvSpPr txBox="1"/>
          <p:nvPr/>
        </p:nvSpPr>
        <p:spPr>
          <a:xfrm>
            <a:off x="1107195" y="1401338"/>
            <a:ext cx="6094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 Type and AVG Price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8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location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02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EDA </a:t>
              </a:r>
              <a:r>
                <a:rPr lang="en-US" altLang="zh-CN" sz="2400" b="1" i="0" dirty="0">
                  <a:solidFill>
                    <a:schemeClr val="bg1"/>
                  </a:solidFill>
                  <a:effectLst/>
                  <a:latin typeface="Helvetica Neue"/>
                </a:rPr>
                <a:t>Exploratory Data Analysis 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F9A1ED9-2D23-CE9D-E8EF-EF084B2A3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3347" r="11223" b="4247"/>
          <a:stretch/>
        </p:blipFill>
        <p:spPr>
          <a:xfrm>
            <a:off x="549024" y="1025045"/>
            <a:ext cx="3456667" cy="2742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7E5B72-007C-B077-9129-12A2C6235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11874" r="2710" b="11702"/>
          <a:stretch/>
        </p:blipFill>
        <p:spPr>
          <a:xfrm>
            <a:off x="4945011" y="2920903"/>
            <a:ext cx="6697965" cy="3626636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B0808A8F-4505-1763-D69E-00C8F21CA3A0}"/>
              </a:ext>
            </a:extLst>
          </p:cNvPr>
          <p:cNvSpPr/>
          <p:nvPr/>
        </p:nvSpPr>
        <p:spPr>
          <a:xfrm>
            <a:off x="2557168" y="2702399"/>
            <a:ext cx="746975" cy="508097"/>
          </a:xfrm>
          <a:prstGeom prst="roundRect">
            <a:avLst/>
          </a:prstGeom>
          <a:solidFill>
            <a:srgbClr val="FA647D">
              <a:alpha val="30196"/>
            </a:srgbClr>
          </a:solidFill>
          <a:ln w="38100">
            <a:solidFill>
              <a:srgbClr val="31365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0939D8E-1008-E2C4-3963-09126B02CE02}"/>
              </a:ext>
            </a:extLst>
          </p:cNvPr>
          <p:cNvSpPr/>
          <p:nvPr/>
        </p:nvSpPr>
        <p:spPr>
          <a:xfrm rot="374865">
            <a:off x="3179877" y="3154318"/>
            <a:ext cx="4101143" cy="1514871"/>
          </a:xfrm>
          <a:custGeom>
            <a:avLst/>
            <a:gdLst>
              <a:gd name="connsiteX0" fmla="*/ 0 w 4436772"/>
              <a:gd name="connsiteY0" fmla="*/ 266800 h 1438777"/>
              <a:gd name="connsiteX1" fmla="*/ 1487510 w 4436772"/>
              <a:gd name="connsiteY1" fmla="*/ 60738 h 1438777"/>
              <a:gd name="connsiteX2" fmla="*/ 3245476 w 4436772"/>
              <a:gd name="connsiteY2" fmla="*/ 1219836 h 1438777"/>
              <a:gd name="connsiteX3" fmla="*/ 4436772 w 4436772"/>
              <a:gd name="connsiteY3" fmla="*/ 1438777 h 143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6772" h="1438777">
                <a:moveTo>
                  <a:pt x="0" y="266800"/>
                </a:moveTo>
                <a:cubicBezTo>
                  <a:pt x="473298" y="84349"/>
                  <a:pt x="946597" y="-98101"/>
                  <a:pt x="1487510" y="60738"/>
                </a:cubicBezTo>
                <a:cubicBezTo>
                  <a:pt x="2028423" y="219577"/>
                  <a:pt x="2753932" y="990163"/>
                  <a:pt x="3245476" y="1219836"/>
                </a:cubicBezTo>
                <a:cubicBezTo>
                  <a:pt x="3737020" y="1449509"/>
                  <a:pt x="4236076" y="1407653"/>
                  <a:pt x="4436772" y="1438777"/>
                </a:cubicBezTo>
              </a:path>
            </a:pathLst>
          </a:custGeom>
          <a:noFill/>
          <a:ln w="28575">
            <a:solidFill>
              <a:srgbClr val="FA647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53AF18E-5C89-4D9D-4622-A11FBD8693CC}"/>
              </a:ext>
            </a:extLst>
          </p:cNvPr>
          <p:cNvSpPr/>
          <p:nvPr/>
        </p:nvSpPr>
        <p:spPr>
          <a:xfrm>
            <a:off x="7186411" y="3977896"/>
            <a:ext cx="3651161" cy="1650172"/>
          </a:xfrm>
          <a:prstGeom prst="roundRect">
            <a:avLst/>
          </a:prstGeom>
          <a:noFill/>
          <a:ln w="38100">
            <a:solidFill>
              <a:srgbClr val="FA647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435F1E-CEA8-06E6-A3A4-35DC69D8B81E}"/>
              </a:ext>
            </a:extLst>
          </p:cNvPr>
          <p:cNvSpPr txBox="1"/>
          <p:nvPr/>
        </p:nvSpPr>
        <p:spPr>
          <a:xfrm>
            <a:off x="5192453" y="1243410"/>
            <a:ext cx="6493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hotels are concentrated in the surrounding cities of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Shenzhen and Hong Kong, which are near to the seaport and have developed tourism and economic industries.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F32537-6D50-F882-D896-2C764DA041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39"/>
          <a:stretch/>
        </p:blipFill>
        <p:spPr>
          <a:xfrm>
            <a:off x="549024" y="3852994"/>
            <a:ext cx="3456667" cy="25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494</Words>
  <Application>Microsoft Office PowerPoint</Application>
  <PresentationFormat>宽屏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Helvetica Neue</vt:lpstr>
      <vt:lpstr>等线</vt:lpstr>
      <vt:lpstr>等线 Light</vt:lpstr>
      <vt:lpstr>微软雅黑</vt:lpstr>
      <vt:lpstr>字魂35号-经典雅黑</vt:lpstr>
      <vt:lpstr>Arial</vt:lpstr>
      <vt:lpstr>Arial</vt:lpstr>
      <vt:lpstr>Broadway</vt:lpstr>
      <vt:lpstr>Comic Sans MS</vt:lpstr>
      <vt:lpstr>Ink Free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Sage</cp:lastModifiedBy>
  <cp:revision>65</cp:revision>
  <dcterms:created xsi:type="dcterms:W3CDTF">2019-06-02T13:39:24Z</dcterms:created>
  <dcterms:modified xsi:type="dcterms:W3CDTF">2022-10-19T19:05:32Z</dcterms:modified>
</cp:coreProperties>
</file>